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5" r:id="rId1"/>
  </p:sldMasterIdLst>
  <p:notesMasterIdLst>
    <p:notesMasterId r:id="rId30"/>
  </p:notesMasterIdLst>
  <p:handoutMasterIdLst>
    <p:handoutMasterId r:id="rId31"/>
  </p:handoutMasterIdLst>
  <p:sldIdLst>
    <p:sldId id="297" r:id="rId2"/>
    <p:sldId id="349" r:id="rId3"/>
    <p:sldId id="299" r:id="rId4"/>
    <p:sldId id="300" r:id="rId5"/>
    <p:sldId id="323" r:id="rId6"/>
    <p:sldId id="301" r:id="rId7"/>
    <p:sldId id="328" r:id="rId8"/>
    <p:sldId id="329" r:id="rId9"/>
    <p:sldId id="331" r:id="rId10"/>
    <p:sldId id="350" r:id="rId11"/>
    <p:sldId id="324" r:id="rId12"/>
    <p:sldId id="351" r:id="rId13"/>
    <p:sldId id="334" r:id="rId14"/>
    <p:sldId id="335" r:id="rId15"/>
    <p:sldId id="336" r:id="rId16"/>
    <p:sldId id="338" r:id="rId17"/>
    <p:sldId id="339" r:id="rId18"/>
    <p:sldId id="340" r:id="rId19"/>
    <p:sldId id="341" r:id="rId20"/>
    <p:sldId id="342" r:id="rId21"/>
    <p:sldId id="343" r:id="rId22"/>
    <p:sldId id="344" r:id="rId23"/>
    <p:sldId id="345" r:id="rId24"/>
    <p:sldId id="346" r:id="rId25"/>
    <p:sldId id="348" r:id="rId26"/>
    <p:sldId id="330" r:id="rId27"/>
    <p:sldId id="308" r:id="rId28"/>
    <p:sldId id="325"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0B24"/>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5" d="100"/>
          <a:sy n="105" d="100"/>
        </p:scale>
        <p:origin x="-1000"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handoutMaster" Target="handoutMasters/handoutMaster1.xml"/><Relationship Id="rId32" Type="http://schemas.openxmlformats.org/officeDocument/2006/relationships/printerSettings" Target="printerSettings/printerSettings1.bin"/><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1CCEE24-5A62-984A-BA0F-E467F50B93A4}" type="datetime1">
              <a:rPr lang="en-CA" smtClean="0"/>
              <a:t>16-08-06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00E6855-BA37-0E46-8F4B-CC444CE123E4}" type="slidenum">
              <a:rPr lang="en-US" smtClean="0"/>
              <a:t>‹#›</a:t>
            </a:fld>
            <a:endParaRPr lang="en-US"/>
          </a:p>
        </p:txBody>
      </p:sp>
    </p:spTree>
    <p:extLst>
      <p:ext uri="{BB962C8B-B14F-4D97-AF65-F5344CB8AC3E}">
        <p14:creationId xmlns:p14="http://schemas.microsoft.com/office/powerpoint/2010/main" val="3767475646"/>
      </p:ext>
    </p:extLst>
  </p:cSld>
  <p:clrMap bg1="lt1" tx1="dk1" bg2="lt2" tx2="dk2" accent1="accent1" accent2="accent2" accent3="accent3" accent4="accent4" accent5="accent5" accent6="accent6" hlink="hlink" folHlink="folHlink"/>
  <p:hf hdr="0" ftr="0" dt="0"/>
</p:handoutMaster>
</file>

<file path=ppt/media/image1.png>
</file>

<file path=ppt/media/image2.jpg>
</file>

<file path=ppt/media/image3.png>
</file>

<file path=ppt/media/image4.png>
</file>

<file path=ppt/media/image5.jpe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7922472-A5CD-4A4C-A650-9FD0CB92BC3B}" type="datetime1">
              <a:rPr lang="en-CA" smtClean="0"/>
              <a:t>16-08-06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F8128EA-36F9-A945-A329-B9C1162D8548}" type="slidenum">
              <a:rPr lang="en-US" smtClean="0"/>
              <a:t>‹#›</a:t>
            </a:fld>
            <a:endParaRPr lang="en-US"/>
          </a:p>
        </p:txBody>
      </p:sp>
    </p:spTree>
    <p:extLst>
      <p:ext uri="{BB962C8B-B14F-4D97-AF65-F5344CB8AC3E}">
        <p14:creationId xmlns:p14="http://schemas.microsoft.com/office/powerpoint/2010/main" val="4271500875"/>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I’m</a:t>
            </a:r>
            <a:r>
              <a:rPr lang="en-US" baseline="0" dirty="0" smtClean="0"/>
              <a:t> </a:t>
            </a:r>
            <a:r>
              <a:rPr lang="en-US" baseline="0" dirty="0" err="1" smtClean="0"/>
              <a:t>gonna</a:t>
            </a:r>
            <a:r>
              <a:rPr lang="en-US" baseline="0" dirty="0" smtClean="0"/>
              <a:t> talk about… </a:t>
            </a:r>
          </a:p>
          <a:p>
            <a:pPr marL="171450" indent="-171450">
              <a:buFontTx/>
              <a:buChar char="-"/>
            </a:pPr>
            <a:r>
              <a:rPr lang="en-US" baseline="0" dirty="0" smtClean="0"/>
              <a:t>I’m Shafiq Joty, this is a joint work with </a:t>
            </a:r>
            <a:r>
              <a:rPr lang="en-US" baseline="0" dirty="0" err="1" smtClean="0"/>
              <a:t>Enamul</a:t>
            </a:r>
            <a:r>
              <a:rPr lang="en-US" baseline="0" dirty="0" smtClean="0"/>
              <a:t> </a:t>
            </a:r>
            <a:r>
              <a:rPr lang="en-US" baseline="0" dirty="0" err="1" smtClean="0"/>
              <a:t>Hoque</a:t>
            </a:r>
            <a:r>
              <a:rPr lang="en-US" baseline="0" dirty="0" smtClean="0"/>
              <a:t>. We are from QCRI.</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1</a:t>
            </a:fld>
            <a:endParaRPr lang="en-US"/>
          </a:p>
        </p:txBody>
      </p:sp>
    </p:spTree>
    <p:extLst>
      <p:ext uri="{BB962C8B-B14F-4D97-AF65-F5344CB8AC3E}">
        <p14:creationId xmlns:p14="http://schemas.microsoft.com/office/powerpoint/2010/main" val="6460823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11</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the outline</a:t>
            </a:r>
            <a:r>
              <a:rPr lang="en-US" baseline="0" dirty="0" smtClean="0"/>
              <a:t> of this talk. </a:t>
            </a:r>
          </a:p>
          <a:p>
            <a:r>
              <a:rPr lang="en-US" baseline="0" dirty="0" smtClean="0"/>
              <a:t>I have already talked … </a:t>
            </a:r>
            <a:endParaRPr lang="en-US" baseline="0" dirty="0" smtClean="0"/>
          </a:p>
          <a:p>
            <a:r>
              <a:rPr lang="en-US" baseline="0" dirty="0" smtClean="0"/>
              <a:t>In the next few slides, I will talk about our approach. In particular, using LSTM for speech act classification and sentence representation; and the conditional structured models for capturing conversational dependencies. Then I’ll talk about the corpora. First exiting ones and the new one that we have created in this work.. Then I’ll present the experiments and analysis..  </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12</a:t>
            </a:fld>
            <a:endParaRPr lang="en-US"/>
          </a:p>
        </p:txBody>
      </p:sp>
    </p:spTree>
    <p:extLst>
      <p:ext uri="{BB962C8B-B14F-4D97-AF65-F5344CB8AC3E}">
        <p14:creationId xmlns:p14="http://schemas.microsoft.com/office/powerpoint/2010/main" val="11044120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Existing asynchronous corpora annotated with sentence-level</a:t>
            </a:r>
            <a:r>
              <a:rPr lang="en-US" baseline="0" dirty="0" smtClean="0"/>
              <a:t> </a:t>
            </a:r>
            <a:r>
              <a:rPr lang="en-US" dirty="0" smtClean="0"/>
              <a:t>speech acts are quite small</a:t>
            </a:r>
            <a:r>
              <a:rPr lang="en-US" baseline="0" dirty="0" smtClean="0"/>
              <a:t> in size.</a:t>
            </a:r>
          </a:p>
          <a:p>
            <a:pPr marL="171450" indent="-171450">
              <a:buFontTx/>
              <a:buChar char="-"/>
            </a:pPr>
            <a:r>
              <a:rPr lang="en-US" baseline="0" dirty="0" smtClean="0"/>
              <a:t>In our experiments, we use the Trip Advisor corpus of forum </a:t>
            </a:r>
            <a:r>
              <a:rPr lang="en-US" baseline="0" dirty="0" err="1" smtClean="0"/>
              <a:t>convesations</a:t>
            </a:r>
            <a:r>
              <a:rPr lang="en-US" baseline="0" dirty="0" smtClean="0"/>
              <a:t> from </a:t>
            </a:r>
            <a:r>
              <a:rPr lang="en-US" baseline="0" dirty="0" err="1" smtClean="0"/>
              <a:t>jeong</a:t>
            </a:r>
            <a:r>
              <a:rPr lang="en-US" baseline="0" dirty="0" smtClean="0"/>
              <a:t> et al and the BC3 email corpus from Ulrich et al. </a:t>
            </a:r>
          </a:p>
          <a:p>
            <a:pPr marL="171450" indent="-171450">
              <a:buFontTx/>
              <a:buChar char="-"/>
            </a:pPr>
            <a:r>
              <a:rPr lang="en-US" baseline="0" dirty="0" smtClean="0"/>
              <a:t>In addition to the asynchronous corpora, we also use MRDA in our work for two purposes:</a:t>
            </a:r>
          </a:p>
          <a:p>
            <a:pPr marL="628650" lvl="1" indent="-171450">
              <a:buFontTx/>
              <a:buChar char="-"/>
            </a:pPr>
            <a:r>
              <a:rPr lang="en-US" baseline="0" dirty="0" smtClean="0"/>
              <a:t>First, to give our local model more data to train. </a:t>
            </a:r>
          </a:p>
          <a:p>
            <a:pPr marL="628650" lvl="1" indent="-171450">
              <a:buFontTx/>
              <a:buChar char="-"/>
            </a:pPr>
            <a:r>
              <a:rPr lang="en-US" baseline="0" dirty="0" smtClean="0"/>
              <a:t>Second, to compare our method with state-of-the-art.</a:t>
            </a:r>
          </a:p>
          <a:p>
            <a:pPr marL="457200" lvl="1" indent="0">
              <a:buFontTx/>
              <a:buNone/>
            </a:pPr>
            <a:endParaRPr lang="en-US" baseline="0" dirty="0" smtClean="0"/>
          </a:p>
          <a:p>
            <a:pPr marL="457200" lvl="1" indent="0">
              <a:buFontTx/>
              <a:buNone/>
            </a:pPr>
            <a:r>
              <a:rPr lang="en-US" baseline="0" dirty="0" smtClean="0"/>
              <a:t>You can see the tag distributions across different datasets. </a:t>
            </a:r>
          </a:p>
          <a:p>
            <a:pPr marL="457200" lvl="1" indent="0">
              <a:buFontTx/>
              <a:buNone/>
            </a:pPr>
            <a:r>
              <a:rPr lang="en-US" baseline="0" dirty="0" smtClean="0"/>
              <a:t> </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13</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mentioned,</a:t>
            </a:r>
            <a:r>
              <a:rPr lang="en-US" baseline="0" dirty="0" smtClean="0"/>
              <a:t> existing asynchronous datasets are quite small to draw a general conclusion, we have created a new dataset of forum conversations from Qatar Living.. </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14</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First, we’d like to demonstrate the</a:t>
            </a:r>
            <a:r>
              <a:rPr lang="en-US" baseline="0" dirty="0" smtClean="0"/>
              <a:t> effectiveness of LSTMs as a local classification method and as a sentence encoder.</a:t>
            </a:r>
          </a:p>
          <a:p>
            <a:pPr marL="171450" indent="-171450">
              <a:buFontTx/>
              <a:buChar char="-"/>
            </a:pPr>
            <a:r>
              <a:rPr lang="en-US" baseline="0" dirty="0" smtClean="0"/>
              <a:t>For this, we have the following setting. </a:t>
            </a:r>
          </a:p>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15</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16</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17</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18</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19</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20</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Let’s see the task. </a:t>
            </a:r>
          </a:p>
          <a:p>
            <a:pPr marL="171450" indent="-171450">
              <a:buFontTx/>
              <a:buChar char="-"/>
            </a:pPr>
            <a:r>
              <a:rPr lang="en-US" dirty="0" smtClean="0"/>
              <a:t>Here </a:t>
            </a:r>
            <a:r>
              <a:rPr lang="en-US" dirty="0" smtClean="0"/>
              <a:t>is an example</a:t>
            </a:r>
            <a:r>
              <a:rPr lang="en-US" baseline="0" dirty="0" smtClean="0"/>
              <a:t> of a </a:t>
            </a:r>
            <a:r>
              <a:rPr lang="en-US" baseline="0" dirty="0" smtClean="0"/>
              <a:t>forum conversation </a:t>
            </a:r>
            <a:r>
              <a:rPr lang="en-US" baseline="0" dirty="0" smtClean="0"/>
              <a:t>from a forum site called Qatar Living</a:t>
            </a:r>
          </a:p>
          <a:p>
            <a:pPr marL="171450" indent="-171450">
              <a:buFontTx/>
              <a:buChar char="-"/>
            </a:pPr>
            <a:r>
              <a:rPr lang="en-US" baseline="0" dirty="0" smtClean="0"/>
              <a:t>The person who posts the first comment first describes his situation in the first two sentences say…. …. … then asks a question in the third sentence.</a:t>
            </a:r>
          </a:p>
          <a:p>
            <a:pPr marL="171450" indent="-171450">
              <a:buFontTx/>
              <a:buChar char="-"/>
            </a:pPr>
            <a:r>
              <a:rPr lang="en-US" baseline="0" dirty="0" smtClean="0"/>
              <a:t>Other participants respond to the query by suggesting something or by asking some clarification questions. </a:t>
            </a:r>
            <a:endParaRPr lang="en-US" baseline="0" dirty="0" smtClean="0"/>
          </a:p>
          <a:p>
            <a:pPr marL="171450" indent="-171450">
              <a:buFontTx/>
              <a:buChar char="-"/>
            </a:pPr>
            <a:r>
              <a:rPr lang="en-US" baseline="0" dirty="0" smtClean="0"/>
              <a:t>In this process, the participants get into a conversation by taking turns, where each turn performs one or more communicative acts, which are called dialog acts.. Like suggesting.. Asking a question, etc.</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3</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21</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22</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23</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24</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I’m</a:t>
            </a:r>
            <a:r>
              <a:rPr lang="en-US" baseline="0" dirty="0" smtClean="0"/>
              <a:t> </a:t>
            </a:r>
            <a:r>
              <a:rPr lang="en-US" baseline="0" dirty="0" err="1" smtClean="0"/>
              <a:t>gonna</a:t>
            </a:r>
            <a:r>
              <a:rPr lang="en-US" baseline="0" dirty="0" smtClean="0"/>
              <a:t> talk about… </a:t>
            </a:r>
          </a:p>
          <a:p>
            <a:pPr marL="171450" indent="-171450">
              <a:buFontTx/>
              <a:buChar char="-"/>
            </a:pPr>
            <a:r>
              <a:rPr lang="en-US" baseline="0" dirty="0" smtClean="0"/>
              <a:t>I’m Shafiq Joty, this is a joint work with </a:t>
            </a:r>
            <a:r>
              <a:rPr lang="en-US" baseline="0" dirty="0" err="1" smtClean="0"/>
              <a:t>Lluis</a:t>
            </a:r>
            <a:r>
              <a:rPr lang="en-US" baseline="0" dirty="0" smtClean="0"/>
              <a:t> Marquez and </a:t>
            </a:r>
            <a:r>
              <a:rPr lang="en-US" baseline="0" dirty="0" err="1" smtClean="0"/>
              <a:t>Preslav</a:t>
            </a:r>
            <a:r>
              <a:rPr lang="en-US" baseline="0" dirty="0" smtClean="0"/>
              <a:t> </a:t>
            </a:r>
            <a:r>
              <a:rPr lang="en-US" baseline="0" dirty="0" err="1" smtClean="0"/>
              <a:t>Nakov</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25</a:t>
            </a:fld>
            <a:endParaRPr lang="en-US"/>
          </a:p>
        </p:txBody>
      </p:sp>
    </p:spTree>
    <p:extLst>
      <p:ext uri="{BB962C8B-B14F-4D97-AF65-F5344CB8AC3E}">
        <p14:creationId xmlns:p14="http://schemas.microsoft.com/office/powerpoint/2010/main" val="6460823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26</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BP is a message passing alg.. </a:t>
            </a:r>
          </a:p>
          <a:p>
            <a:pPr marL="171450" indent="-171450">
              <a:buFontTx/>
              <a:buChar char="-"/>
            </a:pPr>
            <a:r>
              <a:rPr lang="en-US" dirty="0" smtClean="0"/>
              <a:t>Here, I’ll briefly explain BP on factor graphs; since </a:t>
            </a:r>
            <a:r>
              <a:rPr lang="en-US" dirty="0" err="1" smtClean="0"/>
              <a:t>BayesNet</a:t>
            </a:r>
            <a:r>
              <a:rPr lang="en-US" dirty="0" smtClean="0"/>
              <a:t> can be converted</a:t>
            </a:r>
            <a:r>
              <a:rPr lang="en-US" baseline="0" dirty="0" smtClean="0"/>
              <a:t> to factor graphs. </a:t>
            </a:r>
          </a:p>
          <a:p>
            <a:pPr marL="171450" indent="-171450">
              <a:buFontTx/>
              <a:buChar char="-"/>
            </a:pPr>
            <a:r>
              <a:rPr lang="en-US" baseline="0" dirty="0" smtClean="0"/>
              <a:t>The </a:t>
            </a:r>
            <a:r>
              <a:rPr lang="en-US" baseline="0" dirty="0" err="1" smtClean="0"/>
              <a:t>alg</a:t>
            </a:r>
            <a:r>
              <a:rPr lang="en-US" baseline="0" dirty="0" smtClean="0"/>
              <a:t> works by sending two types of message: </a:t>
            </a:r>
          </a:p>
          <a:p>
            <a:pPr marL="628650" lvl="1" indent="-171450">
              <a:buFontTx/>
              <a:buChar char="-"/>
            </a:pPr>
            <a:r>
              <a:rPr lang="en-US" baseline="0" dirty="0" smtClean="0"/>
              <a:t>Message from a variable node to a factor node =&gt; product of all messages it gets from its other </a:t>
            </a:r>
            <a:r>
              <a:rPr lang="en-US" baseline="0" dirty="0" err="1" smtClean="0"/>
              <a:t>neighbouring</a:t>
            </a:r>
            <a:r>
              <a:rPr lang="en-US" baseline="0" dirty="0" smtClean="0"/>
              <a:t> factor nodes </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27</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28</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work, we have 3</a:t>
            </a:r>
            <a:r>
              <a:rPr lang="en-US" baseline="0" dirty="0" smtClean="0"/>
              <a:t> main contributions. </a:t>
            </a:r>
          </a:p>
          <a:p>
            <a:r>
              <a:rPr lang="en-US" baseline="0" dirty="0" smtClean="0"/>
              <a:t>- First, as far as the sentence representation is concerned, existing methods use a bag-of-</a:t>
            </a:r>
            <a:r>
              <a:rPr lang="en-US" baseline="0" dirty="0" err="1" smtClean="0"/>
              <a:t>ngrams</a:t>
            </a:r>
            <a:r>
              <a:rPr lang="en-US" baseline="0" dirty="0" smtClean="0"/>
              <a:t> ….however, we believe a sentence representation … for example consider this sentence.. “ take a list of … “. To tag it as a suggestion, one needs to …. </a:t>
            </a:r>
          </a:p>
          <a:p>
            <a:r>
              <a:rPr lang="en-US" baseline="0" dirty="0" smtClean="0"/>
              <a:t>- The second is the conversational dependencies.. Existing methods disregard conversational dependencies.. By and large.. However consider this sentence..  </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4</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the outline</a:t>
            </a:r>
            <a:r>
              <a:rPr lang="en-US" baseline="0" dirty="0" smtClean="0"/>
              <a:t> of this talk. </a:t>
            </a:r>
          </a:p>
          <a:p>
            <a:r>
              <a:rPr lang="en-US" baseline="0" dirty="0" smtClean="0"/>
              <a:t>I have already talked … </a:t>
            </a:r>
            <a:endParaRPr lang="en-US" baseline="0" dirty="0" smtClean="0"/>
          </a:p>
          <a:p>
            <a:r>
              <a:rPr lang="en-US" baseline="0" dirty="0" smtClean="0"/>
              <a:t>In the next few slides, I will talk about our approach. In particular, using LSTM for speech act classification and sentence representation; and the conditional structured models for capturing conversational dependencies. Then I’ll talk about the corpora. First exiting ones and the new one that we have created in this work.. Then I’ll present the experiments and analysis..  </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5</a:t>
            </a:fld>
            <a:endParaRPr lang="en-US"/>
          </a:p>
        </p:txBody>
      </p:sp>
    </p:spTree>
    <p:extLst>
      <p:ext uri="{BB962C8B-B14F-4D97-AF65-F5344CB8AC3E}">
        <p14:creationId xmlns:p14="http://schemas.microsoft.com/office/powerpoint/2010/main" val="1104412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approach works in two steps.</a:t>
            </a:r>
            <a:r>
              <a:rPr lang="en-US" baseline="0" dirty="0" smtClean="0"/>
              <a:t> In the first step, we use an LSTM-RNN to classify each sentence locally and in the process we also learn the sentence level </a:t>
            </a:r>
            <a:r>
              <a:rPr lang="en-US" baseline="0" dirty="0" err="1" smtClean="0"/>
              <a:t>embeddings</a:t>
            </a:r>
            <a:r>
              <a:rPr lang="en-US" baseline="0" dirty="0" smtClean="0"/>
              <a:t>. Here is how it works. </a:t>
            </a:r>
          </a:p>
          <a:p>
            <a:pPr marL="171450" indent="-171450">
              <a:buFontTx/>
              <a:buChar char="-"/>
            </a:pPr>
            <a:r>
              <a:rPr lang="en-US" baseline="0" dirty="0" smtClean="0"/>
              <a:t>Assume we have three sentences, the first two are in comment 1 and the third one is is comment 2. </a:t>
            </a:r>
          </a:p>
          <a:p>
            <a:pPr marL="171450" indent="-171450">
              <a:buFontTx/>
              <a:buChar char="-"/>
            </a:pPr>
            <a:r>
              <a:rPr lang="en-US" baseline="0" dirty="0" smtClean="0"/>
              <a:t>Each word token in the sentence is first mapped into a fixed length vector in the shared look-up table. At this point we have an input vector for each word. </a:t>
            </a:r>
          </a:p>
          <a:p>
            <a:pPr marL="171450" indent="-171450">
              <a:buFontTx/>
              <a:buChar char="-"/>
            </a:pPr>
            <a:r>
              <a:rPr lang="en-US" baseline="0" dirty="0" smtClean="0"/>
              <a:t>Now, we put a recurrent neural network on top to compose the words sequentially. In this case, it’s a bi-directional one. At each time step, it combines the current input with the previous hidden state. </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6</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model conversational dependencies, we propose to use structured models in the second step. That is we take the sentence </a:t>
            </a:r>
            <a:r>
              <a:rPr lang="en-US" dirty="0" err="1" smtClean="0"/>
              <a:t>embeddings</a:t>
            </a:r>
            <a:r>
              <a:rPr lang="en-US" dirty="0" smtClean="0"/>
              <a:t> from the LSTM</a:t>
            </a:r>
            <a:r>
              <a:rPr lang="en-US" baseline="0" dirty="0" smtClean="0"/>
              <a:t> and put them in a structured model. </a:t>
            </a:r>
          </a:p>
          <a:p>
            <a:pPr marL="171450" indent="-171450">
              <a:buFontTx/>
              <a:buChar char="-"/>
            </a:pPr>
            <a:r>
              <a:rPr lang="en-US" baseline="0" dirty="0" smtClean="0"/>
              <a:t>For example, we can have a fully connected graph. Or we can have a graph where only sentences across posts are connected.. </a:t>
            </a:r>
          </a:p>
          <a:p>
            <a:pPr marL="171450" indent="-171450">
              <a:buFontTx/>
              <a:buChar char="-"/>
            </a:pPr>
            <a:r>
              <a:rPr lang="en-US" baseline="0" dirty="0" smtClean="0"/>
              <a:t>You can see the paper to know more about the LSTM, in the next few slides I will talk more about the structure model. </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7</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goal is to learn a joint model</a:t>
            </a:r>
            <a:r>
              <a:rPr lang="en-US" baseline="0" dirty="0" smtClean="0"/>
              <a:t> with global normalization to avoid the so called label bias problem. </a:t>
            </a:r>
          </a:p>
          <a:p>
            <a:r>
              <a:rPr lang="en-US" baseline="0" dirty="0" smtClean="0"/>
              <a:t>So, we define a pairwise CRF with log-linear potentials for nodes and edges</a:t>
            </a:r>
          </a:p>
          <a:p>
            <a:r>
              <a:rPr lang="en-US" baseline="0" dirty="0" smtClean="0"/>
              <a:t>We can write the complete model as </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8</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Given the</a:t>
            </a:r>
            <a:r>
              <a:rPr lang="en-US" baseline="0" dirty="0" smtClean="0"/>
              <a:t> formulation, we can define our CRF model over arbitrary graph structures. </a:t>
            </a:r>
          </a:p>
          <a:p>
            <a:r>
              <a:rPr lang="en-US" baseline="0" dirty="0" smtClean="0"/>
              <a:t>We distinguish between two types of connections: 1) connections between sentences inside a post and 2) connections between sentences across the post</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9</a:t>
            </a:fld>
            <a:endParaRPr lang="en-US"/>
          </a:p>
        </p:txBody>
      </p:sp>
    </p:spTree>
    <p:extLst>
      <p:ext uri="{BB962C8B-B14F-4D97-AF65-F5344CB8AC3E}">
        <p14:creationId xmlns:p14="http://schemas.microsoft.com/office/powerpoint/2010/main" val="28157006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Given the</a:t>
            </a:r>
            <a:r>
              <a:rPr lang="en-US" baseline="0" dirty="0" smtClean="0"/>
              <a:t> formulation, we can define our CRF model over arbitrary graph structures. </a:t>
            </a:r>
          </a:p>
          <a:p>
            <a:r>
              <a:rPr lang="en-US" baseline="0" dirty="0" smtClean="0"/>
              <a:t>We distinguish between two types of connections: 1) connections between sentences inside a post and 2) connections between sentences across </a:t>
            </a:r>
            <a:r>
              <a:rPr lang="en-US" baseline="0" smtClean="0"/>
              <a:t>the post</a:t>
            </a:r>
            <a:endParaRPr lang="en-US" dirty="0"/>
          </a:p>
        </p:txBody>
      </p:sp>
      <p:sp>
        <p:nvSpPr>
          <p:cNvPr id="4" name="Slide Number Placeholder 3"/>
          <p:cNvSpPr>
            <a:spLocks noGrp="1"/>
          </p:cNvSpPr>
          <p:nvPr>
            <p:ph type="sldNum" sz="quarter" idx="10"/>
          </p:nvPr>
        </p:nvSpPr>
        <p:spPr/>
        <p:txBody>
          <a:bodyPr/>
          <a:lstStyle/>
          <a:p>
            <a:fld id="{FF8128EA-36F9-A945-A329-B9C1162D8548}" type="slidenum">
              <a:rPr lang="en-US" smtClean="0"/>
              <a:t>10</a:t>
            </a:fld>
            <a:endParaRPr lang="en-US"/>
          </a:p>
        </p:txBody>
      </p:sp>
    </p:spTree>
    <p:extLst>
      <p:ext uri="{BB962C8B-B14F-4D97-AF65-F5344CB8AC3E}">
        <p14:creationId xmlns:p14="http://schemas.microsoft.com/office/powerpoint/2010/main" val="28157006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CA5C902-CF03-384A-B5BF-33AEDACDB435}" type="datetime1">
              <a:rPr lang="en-CA" smtClean="0"/>
              <a:t>16-08-06</a:t>
            </a:fld>
            <a:endParaRPr lang="en-US"/>
          </a:p>
        </p:txBody>
      </p:sp>
      <p:sp>
        <p:nvSpPr>
          <p:cNvPr id="5" name="Footer Placeholder 4"/>
          <p:cNvSpPr>
            <a:spLocks noGrp="1"/>
          </p:cNvSpPr>
          <p:nvPr>
            <p:ph type="ftr" sz="quarter" idx="11"/>
          </p:nvPr>
        </p:nvSpPr>
        <p:spPr/>
        <p:txBody>
          <a:bodyPr/>
          <a:lstStyle/>
          <a:p>
            <a:r>
              <a:rPr lang="en-US" smtClean="0"/>
              <a:t>ACL-2016</a:t>
            </a:r>
            <a:endParaRPr lang="en-US"/>
          </a:p>
        </p:txBody>
      </p:sp>
      <p:sp>
        <p:nvSpPr>
          <p:cNvPr id="6" name="Slide Number Placeholder 5"/>
          <p:cNvSpPr>
            <a:spLocks noGrp="1"/>
          </p:cNvSpPr>
          <p:nvPr>
            <p:ph type="sldNum" sz="quarter" idx="12"/>
          </p:nvPr>
        </p:nvSpPr>
        <p:spPr/>
        <p:txBody>
          <a:bodyPr/>
          <a:lstStyle/>
          <a:p>
            <a:fld id="{632BBD8B-2315-4A46-BEF8-6475F9DCBCE4}" type="slidenum">
              <a:rPr lang="en-US" smtClean="0"/>
              <a:t>‹#›</a:t>
            </a:fld>
            <a:endParaRPr lang="en-US"/>
          </a:p>
        </p:txBody>
      </p:sp>
    </p:spTree>
    <p:extLst>
      <p:ext uri="{BB962C8B-B14F-4D97-AF65-F5344CB8AC3E}">
        <p14:creationId xmlns:p14="http://schemas.microsoft.com/office/powerpoint/2010/main" val="2838903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8DD15C1-AE67-3D47-BBB5-45A5BF3AF64A}" type="datetime1">
              <a:rPr lang="en-CA" smtClean="0"/>
              <a:t>16-08-06</a:t>
            </a:fld>
            <a:endParaRPr lang="en-US"/>
          </a:p>
        </p:txBody>
      </p:sp>
      <p:sp>
        <p:nvSpPr>
          <p:cNvPr id="6" name="Footer Placeholder 5"/>
          <p:cNvSpPr>
            <a:spLocks noGrp="1"/>
          </p:cNvSpPr>
          <p:nvPr>
            <p:ph type="ftr" sz="quarter" idx="11"/>
          </p:nvPr>
        </p:nvSpPr>
        <p:spPr/>
        <p:txBody>
          <a:bodyPr/>
          <a:lstStyle/>
          <a:p>
            <a:r>
              <a:rPr lang="en-US" smtClean="0"/>
              <a:t>ACL-2016</a:t>
            </a:r>
            <a:endParaRPr lang="en-US"/>
          </a:p>
        </p:txBody>
      </p:sp>
      <p:sp>
        <p:nvSpPr>
          <p:cNvPr id="7" name="Slide Number Placeholder 6"/>
          <p:cNvSpPr>
            <a:spLocks noGrp="1"/>
          </p:cNvSpPr>
          <p:nvPr>
            <p:ph type="sldNum" sz="quarter" idx="12"/>
          </p:nvPr>
        </p:nvSpPr>
        <p:spPr/>
        <p:txBody>
          <a:bodyPr/>
          <a:lstStyle/>
          <a:p>
            <a:fld id="{632BBD8B-2315-4A46-BEF8-6475F9DCBCE4}" type="slidenum">
              <a:rPr lang="en-US" smtClean="0"/>
              <a:t>‹#›</a:t>
            </a:fld>
            <a:endParaRPr lang="en-US"/>
          </a:p>
        </p:txBody>
      </p:sp>
    </p:spTree>
    <p:extLst>
      <p:ext uri="{BB962C8B-B14F-4D97-AF65-F5344CB8AC3E}">
        <p14:creationId xmlns:p14="http://schemas.microsoft.com/office/powerpoint/2010/main" val="2029834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D760FD9-4D51-6640-AC7D-57BAEFEEF572}" type="datetime1">
              <a:rPr lang="en-CA" smtClean="0"/>
              <a:t>16-08-06</a:t>
            </a:fld>
            <a:endParaRPr lang="en-US"/>
          </a:p>
        </p:txBody>
      </p:sp>
      <p:sp>
        <p:nvSpPr>
          <p:cNvPr id="8" name="Footer Placeholder 7"/>
          <p:cNvSpPr>
            <a:spLocks noGrp="1"/>
          </p:cNvSpPr>
          <p:nvPr>
            <p:ph type="ftr" sz="quarter" idx="11"/>
          </p:nvPr>
        </p:nvSpPr>
        <p:spPr/>
        <p:txBody>
          <a:bodyPr/>
          <a:lstStyle/>
          <a:p>
            <a:r>
              <a:rPr lang="en-US" smtClean="0"/>
              <a:t>ACL-2016</a:t>
            </a:r>
            <a:endParaRPr lang="en-US"/>
          </a:p>
        </p:txBody>
      </p:sp>
      <p:sp>
        <p:nvSpPr>
          <p:cNvPr id="9" name="Slide Number Placeholder 8"/>
          <p:cNvSpPr>
            <a:spLocks noGrp="1"/>
          </p:cNvSpPr>
          <p:nvPr>
            <p:ph type="sldNum" sz="quarter" idx="12"/>
          </p:nvPr>
        </p:nvSpPr>
        <p:spPr/>
        <p:txBody>
          <a:bodyPr/>
          <a:lstStyle/>
          <a:p>
            <a:fld id="{632BBD8B-2315-4A46-BEF8-6475F9DCBCE4}" type="slidenum">
              <a:rPr lang="en-US" smtClean="0"/>
              <a:t>‹#›</a:t>
            </a:fld>
            <a:endParaRPr lang="en-US"/>
          </a:p>
        </p:txBody>
      </p:sp>
    </p:spTree>
    <p:extLst>
      <p:ext uri="{BB962C8B-B14F-4D97-AF65-F5344CB8AC3E}">
        <p14:creationId xmlns:p14="http://schemas.microsoft.com/office/powerpoint/2010/main" val="2052814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74CDFA-CCEB-954B-82D8-3B2611369DDA}" type="datetime1">
              <a:rPr lang="en-CA" smtClean="0"/>
              <a:t>16-08-06</a:t>
            </a:fld>
            <a:endParaRPr lang="en-US"/>
          </a:p>
        </p:txBody>
      </p:sp>
      <p:sp>
        <p:nvSpPr>
          <p:cNvPr id="3" name="Footer Placeholder 2"/>
          <p:cNvSpPr>
            <a:spLocks noGrp="1"/>
          </p:cNvSpPr>
          <p:nvPr>
            <p:ph type="ftr" sz="quarter" idx="11"/>
          </p:nvPr>
        </p:nvSpPr>
        <p:spPr/>
        <p:txBody>
          <a:bodyPr/>
          <a:lstStyle/>
          <a:p>
            <a:r>
              <a:rPr lang="en-US" smtClean="0"/>
              <a:t>ACL-2016</a:t>
            </a:r>
            <a:endParaRPr lang="en-US"/>
          </a:p>
        </p:txBody>
      </p:sp>
      <p:sp>
        <p:nvSpPr>
          <p:cNvPr id="4" name="Slide Number Placeholder 3"/>
          <p:cNvSpPr>
            <a:spLocks noGrp="1"/>
          </p:cNvSpPr>
          <p:nvPr>
            <p:ph type="sldNum" sz="quarter" idx="12"/>
          </p:nvPr>
        </p:nvSpPr>
        <p:spPr/>
        <p:txBody>
          <a:bodyPr/>
          <a:lstStyle/>
          <a:p>
            <a:fld id="{632BBD8B-2315-4A46-BEF8-6475F9DCBCE4}" type="slidenum">
              <a:rPr lang="en-US" smtClean="0"/>
              <a:t>‹#›</a:t>
            </a:fld>
            <a:endParaRPr lang="en-US"/>
          </a:p>
        </p:txBody>
      </p:sp>
    </p:spTree>
    <p:extLst>
      <p:ext uri="{BB962C8B-B14F-4D97-AF65-F5344CB8AC3E}">
        <p14:creationId xmlns:p14="http://schemas.microsoft.com/office/powerpoint/2010/main" val="1704339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92BEA46-E1A9-FB45-8C8A-338759F54EF8}" type="datetime1">
              <a:rPr lang="en-CA" smtClean="0"/>
              <a:t>16-08-06</a:t>
            </a:fld>
            <a:endParaRPr lang="en-US"/>
          </a:p>
        </p:txBody>
      </p:sp>
      <p:sp>
        <p:nvSpPr>
          <p:cNvPr id="6" name="Footer Placeholder 5"/>
          <p:cNvSpPr>
            <a:spLocks noGrp="1"/>
          </p:cNvSpPr>
          <p:nvPr>
            <p:ph type="ftr" sz="quarter" idx="11"/>
          </p:nvPr>
        </p:nvSpPr>
        <p:spPr/>
        <p:txBody>
          <a:bodyPr/>
          <a:lstStyle/>
          <a:p>
            <a:r>
              <a:rPr lang="en-US" smtClean="0"/>
              <a:t>ACL-2016</a:t>
            </a:r>
            <a:endParaRPr lang="en-US"/>
          </a:p>
        </p:txBody>
      </p:sp>
      <p:sp>
        <p:nvSpPr>
          <p:cNvPr id="7" name="Slide Number Placeholder 6"/>
          <p:cNvSpPr>
            <a:spLocks noGrp="1"/>
          </p:cNvSpPr>
          <p:nvPr>
            <p:ph type="sldNum" sz="quarter" idx="12"/>
          </p:nvPr>
        </p:nvSpPr>
        <p:spPr/>
        <p:txBody>
          <a:bodyPr/>
          <a:lstStyle/>
          <a:p>
            <a:fld id="{632BBD8B-2315-4A46-BEF8-6475F9DCBCE4}" type="slidenum">
              <a:rPr lang="en-US" smtClean="0"/>
              <a:t>‹#›</a:t>
            </a:fld>
            <a:endParaRPr lang="en-US"/>
          </a:p>
        </p:txBody>
      </p:sp>
    </p:spTree>
    <p:extLst>
      <p:ext uri="{BB962C8B-B14F-4D97-AF65-F5344CB8AC3E}">
        <p14:creationId xmlns:p14="http://schemas.microsoft.com/office/powerpoint/2010/main" val="37962029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ECD354-5BBB-D342-97FC-AAD1B745655E}" type="datetime1">
              <a:rPr lang="en-CA" smtClean="0"/>
              <a:t>16-08-06</a:t>
            </a:fld>
            <a:endParaRPr lang="en-US"/>
          </a:p>
        </p:txBody>
      </p:sp>
      <p:sp>
        <p:nvSpPr>
          <p:cNvPr id="6" name="Footer Placeholder 5"/>
          <p:cNvSpPr>
            <a:spLocks noGrp="1"/>
          </p:cNvSpPr>
          <p:nvPr>
            <p:ph type="ftr" sz="quarter" idx="11"/>
          </p:nvPr>
        </p:nvSpPr>
        <p:spPr/>
        <p:txBody>
          <a:bodyPr/>
          <a:lstStyle/>
          <a:p>
            <a:r>
              <a:rPr lang="en-US" smtClean="0"/>
              <a:t>ACL-2016</a:t>
            </a:r>
            <a:endParaRPr lang="en-US"/>
          </a:p>
        </p:txBody>
      </p:sp>
      <p:sp>
        <p:nvSpPr>
          <p:cNvPr id="7" name="Slide Number Placeholder 6"/>
          <p:cNvSpPr>
            <a:spLocks noGrp="1"/>
          </p:cNvSpPr>
          <p:nvPr>
            <p:ph type="sldNum" sz="quarter" idx="12"/>
          </p:nvPr>
        </p:nvSpPr>
        <p:spPr/>
        <p:txBody>
          <a:bodyPr/>
          <a:lstStyle/>
          <a:p>
            <a:fld id="{632BBD8B-2315-4A46-BEF8-6475F9DCBCE4}" type="slidenum">
              <a:rPr lang="en-US" smtClean="0"/>
              <a:t>‹#›</a:t>
            </a:fld>
            <a:endParaRPr lang="en-US"/>
          </a:p>
        </p:txBody>
      </p:sp>
    </p:spTree>
    <p:extLst>
      <p:ext uri="{BB962C8B-B14F-4D97-AF65-F5344CB8AC3E}">
        <p14:creationId xmlns:p14="http://schemas.microsoft.com/office/powerpoint/2010/main" val="278237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DDBDF89-7CF5-E049-9AF8-BA0C01F30B52}" type="datetime1">
              <a:rPr lang="en-CA" smtClean="0"/>
              <a:t>16-08-06</a:t>
            </a:fld>
            <a:endParaRPr lang="en-US"/>
          </a:p>
        </p:txBody>
      </p:sp>
      <p:sp>
        <p:nvSpPr>
          <p:cNvPr id="5" name="Footer Placeholder 4"/>
          <p:cNvSpPr>
            <a:spLocks noGrp="1"/>
          </p:cNvSpPr>
          <p:nvPr>
            <p:ph type="ftr" sz="quarter" idx="11"/>
          </p:nvPr>
        </p:nvSpPr>
        <p:spPr/>
        <p:txBody>
          <a:bodyPr/>
          <a:lstStyle/>
          <a:p>
            <a:r>
              <a:rPr lang="en-US" smtClean="0"/>
              <a:t>ACL-2016</a:t>
            </a:r>
            <a:endParaRPr lang="en-US"/>
          </a:p>
        </p:txBody>
      </p:sp>
      <p:sp>
        <p:nvSpPr>
          <p:cNvPr id="6" name="Slide Number Placeholder 5"/>
          <p:cNvSpPr>
            <a:spLocks noGrp="1"/>
          </p:cNvSpPr>
          <p:nvPr>
            <p:ph type="sldNum" sz="quarter" idx="12"/>
          </p:nvPr>
        </p:nvSpPr>
        <p:spPr/>
        <p:txBody>
          <a:bodyPr/>
          <a:lstStyle/>
          <a:p>
            <a:fld id="{632BBD8B-2315-4A46-BEF8-6475F9DCBCE4}" type="slidenum">
              <a:rPr lang="en-US" smtClean="0"/>
              <a:t>‹#›</a:t>
            </a:fld>
            <a:endParaRPr lang="en-US"/>
          </a:p>
        </p:txBody>
      </p:sp>
    </p:spTree>
    <p:extLst>
      <p:ext uri="{BB962C8B-B14F-4D97-AF65-F5344CB8AC3E}">
        <p14:creationId xmlns:p14="http://schemas.microsoft.com/office/powerpoint/2010/main" val="4260131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48CFD60-2A66-E04B-B691-2DC2A2E591DE}" type="datetime1">
              <a:rPr lang="en-CA" smtClean="0"/>
              <a:t>16-08-06</a:t>
            </a:fld>
            <a:endParaRPr lang="en-US"/>
          </a:p>
        </p:txBody>
      </p:sp>
      <p:sp>
        <p:nvSpPr>
          <p:cNvPr id="5" name="Footer Placeholder 4"/>
          <p:cNvSpPr>
            <a:spLocks noGrp="1"/>
          </p:cNvSpPr>
          <p:nvPr>
            <p:ph type="ftr" sz="quarter" idx="11"/>
          </p:nvPr>
        </p:nvSpPr>
        <p:spPr/>
        <p:txBody>
          <a:bodyPr/>
          <a:lstStyle/>
          <a:p>
            <a:r>
              <a:rPr lang="en-US" smtClean="0"/>
              <a:t>ACL-2016</a:t>
            </a:r>
            <a:endParaRPr lang="en-US"/>
          </a:p>
        </p:txBody>
      </p:sp>
      <p:sp>
        <p:nvSpPr>
          <p:cNvPr id="6" name="Slide Number Placeholder 5"/>
          <p:cNvSpPr>
            <a:spLocks noGrp="1"/>
          </p:cNvSpPr>
          <p:nvPr>
            <p:ph type="sldNum" sz="quarter" idx="12"/>
          </p:nvPr>
        </p:nvSpPr>
        <p:spPr/>
        <p:txBody>
          <a:bodyPr/>
          <a:lstStyle/>
          <a:p>
            <a:fld id="{632BBD8B-2315-4A46-BEF8-6475F9DCBCE4}" type="slidenum">
              <a:rPr lang="en-US" smtClean="0"/>
              <a:t>‹#›</a:t>
            </a:fld>
            <a:endParaRPr lang="en-US"/>
          </a:p>
        </p:txBody>
      </p:sp>
    </p:spTree>
    <p:extLst>
      <p:ext uri="{BB962C8B-B14F-4D97-AF65-F5344CB8AC3E}">
        <p14:creationId xmlns:p14="http://schemas.microsoft.com/office/powerpoint/2010/main" val="222720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userDrawn="1">
  <p:cSld name="1_Title and Vertical Text">
    <p:spTree>
      <p:nvGrpSpPr>
        <p:cNvPr id="1" name=""/>
        <p:cNvGrpSpPr/>
        <p:nvPr/>
      </p:nvGrpSpPr>
      <p:grpSpPr>
        <a:xfrm>
          <a:off x="0" y="0"/>
          <a:ext cx="0" cy="0"/>
          <a:chOff x="0" y="0"/>
          <a:chExt cx="0" cy="0"/>
        </a:xfrm>
      </p:grpSpPr>
      <p:sp>
        <p:nvSpPr>
          <p:cNvPr id="7" name="Text Placeholder 4"/>
          <p:cNvSpPr>
            <a:spLocks noGrp="1"/>
          </p:cNvSpPr>
          <p:nvPr>
            <p:ph type="body" sz="quarter" idx="10"/>
          </p:nvPr>
        </p:nvSpPr>
        <p:spPr>
          <a:xfrm>
            <a:off x="1286607" y="2905811"/>
            <a:ext cx="6102304" cy="577313"/>
          </a:xfrm>
          <a:prstGeom prst="rect">
            <a:avLst/>
          </a:prstGeom>
        </p:spPr>
        <p:txBody>
          <a:bodyPr vert="horz"/>
          <a:lstStyle>
            <a:lvl1pPr marL="0" indent="0">
              <a:buNone/>
              <a:defRPr sz="3200" b="1" baseline="0">
                <a:solidFill>
                  <a:schemeClr val="accent1">
                    <a:lumMod val="50000"/>
                  </a:schemeClr>
                </a:solidFill>
                <a:latin typeface="Arial"/>
                <a:cs typeface="Arial"/>
              </a:defRPr>
            </a:lvl1pPr>
          </a:lstStyle>
          <a:p>
            <a:pPr lvl="0"/>
            <a:r>
              <a:rPr lang="en-US" dirty="0" smtClean="0"/>
              <a:t>Click to edit Master text styles</a:t>
            </a:r>
          </a:p>
        </p:txBody>
      </p:sp>
      <p:sp>
        <p:nvSpPr>
          <p:cNvPr id="8" name="Text Placeholder 6"/>
          <p:cNvSpPr>
            <a:spLocks noGrp="1"/>
          </p:cNvSpPr>
          <p:nvPr>
            <p:ph type="body" sz="quarter" idx="11"/>
          </p:nvPr>
        </p:nvSpPr>
        <p:spPr>
          <a:xfrm>
            <a:off x="1286608" y="3651250"/>
            <a:ext cx="3960968" cy="447674"/>
          </a:xfrm>
          <a:prstGeom prst="rect">
            <a:avLst/>
          </a:prstGeom>
        </p:spPr>
        <p:txBody>
          <a:bodyPr vert="horz"/>
          <a:lstStyle>
            <a:lvl1pPr marL="0" indent="0">
              <a:buNone/>
              <a:defRPr sz="2000">
                <a:solidFill>
                  <a:schemeClr val="accent1">
                    <a:lumMod val="50000"/>
                  </a:schemeClr>
                </a:solidFill>
                <a:latin typeface="Arial"/>
                <a:cs typeface="Arial"/>
              </a:defRPr>
            </a:lvl1pPr>
          </a:lstStyle>
          <a:p>
            <a:pPr lvl="0"/>
            <a:r>
              <a:rPr lang="en-US" dirty="0" smtClean="0"/>
              <a:t>Click to edit Master text styles</a:t>
            </a:r>
          </a:p>
        </p:txBody>
      </p:sp>
      <p:sp>
        <p:nvSpPr>
          <p:cNvPr id="9" name="Text Placeholder 6"/>
          <p:cNvSpPr>
            <a:spLocks noGrp="1"/>
          </p:cNvSpPr>
          <p:nvPr>
            <p:ph type="body" sz="quarter" idx="12"/>
          </p:nvPr>
        </p:nvSpPr>
        <p:spPr>
          <a:xfrm>
            <a:off x="1286608" y="6432231"/>
            <a:ext cx="2345682" cy="336767"/>
          </a:xfrm>
          <a:prstGeom prst="rect">
            <a:avLst/>
          </a:prstGeom>
        </p:spPr>
        <p:txBody>
          <a:bodyPr vert="horz"/>
          <a:lstStyle>
            <a:lvl1pPr marL="0" indent="0">
              <a:buNone/>
              <a:defRPr sz="1200">
                <a:solidFill>
                  <a:schemeClr val="accent1">
                    <a:lumMod val="50000"/>
                  </a:schemeClr>
                </a:solidFill>
                <a:latin typeface="Arial"/>
                <a:cs typeface="Arial"/>
              </a:defRPr>
            </a:lvl1pPr>
          </a:lstStyle>
          <a:p>
            <a:pPr lvl="0"/>
            <a:r>
              <a:rPr lang="en-US" dirty="0" smtClean="0"/>
              <a:t>Click to edit Master text styles</a:t>
            </a:r>
          </a:p>
        </p:txBody>
      </p:sp>
      <p:sp>
        <p:nvSpPr>
          <p:cNvPr id="2" name="Date Placeholder 1"/>
          <p:cNvSpPr>
            <a:spLocks noGrp="1"/>
          </p:cNvSpPr>
          <p:nvPr>
            <p:ph type="dt" sz="half" idx="13"/>
          </p:nvPr>
        </p:nvSpPr>
        <p:spPr/>
        <p:txBody>
          <a:bodyPr/>
          <a:lstStyle/>
          <a:p>
            <a:fld id="{6A7A8DB7-4944-C940-A58C-A4A74A7A125B}" type="datetime1">
              <a:rPr lang="en-CA" smtClean="0"/>
              <a:t>16-08-06</a:t>
            </a:fld>
            <a:endParaRPr lang="en-US"/>
          </a:p>
        </p:txBody>
      </p:sp>
      <p:sp>
        <p:nvSpPr>
          <p:cNvPr id="3" name="Footer Placeholder 2"/>
          <p:cNvSpPr>
            <a:spLocks noGrp="1"/>
          </p:cNvSpPr>
          <p:nvPr>
            <p:ph type="ftr" sz="quarter" idx="14"/>
          </p:nvPr>
        </p:nvSpPr>
        <p:spPr/>
        <p:txBody>
          <a:bodyPr/>
          <a:lstStyle/>
          <a:p>
            <a:r>
              <a:rPr lang="en-US" smtClean="0"/>
              <a:t>ACL-2016</a:t>
            </a:r>
            <a:endParaRPr lang="en-US"/>
          </a:p>
        </p:txBody>
      </p:sp>
      <p:sp>
        <p:nvSpPr>
          <p:cNvPr id="4" name="Slide Number Placeholder 3"/>
          <p:cNvSpPr>
            <a:spLocks noGrp="1"/>
          </p:cNvSpPr>
          <p:nvPr>
            <p:ph type="sldNum" sz="quarter" idx="15"/>
          </p:nvPr>
        </p:nvSpPr>
        <p:spPr/>
        <p:txBody>
          <a:bodyPr/>
          <a:lstStyle/>
          <a:p>
            <a:fld id="{632BBD8B-2315-4A46-BEF8-6475F9DCBCE4}" type="slidenum">
              <a:rPr lang="en-US" smtClean="0"/>
              <a:t>‹#›</a:t>
            </a:fld>
            <a:endParaRPr lang="en-US"/>
          </a:p>
        </p:txBody>
      </p:sp>
    </p:spTree>
    <p:extLst>
      <p:ext uri="{BB962C8B-B14F-4D97-AF65-F5344CB8AC3E}">
        <p14:creationId xmlns:p14="http://schemas.microsoft.com/office/powerpoint/2010/main" val="332296359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1"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27C628-8AC7-4846-9AA4-36871B29E489}" type="datetime1">
              <a:rPr lang="en-CA" smtClean="0"/>
              <a:t>16-08-06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ACL-2016</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2BBD8B-2315-4A46-BEF8-6475F9DCBCE4}" type="slidenum">
              <a:rPr lang="en-US" smtClean="0"/>
              <a:t>‹#›</a:t>
            </a:fld>
            <a:endParaRPr lang="en-US"/>
          </a:p>
        </p:txBody>
      </p:sp>
      <p:pic>
        <p:nvPicPr>
          <p:cNvPr id="7" name="Picture 6" descr="Cover_white.png"/>
          <p:cNvPicPr>
            <a:picLocks noChangeAspect="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7491311"/>
      </p:ext>
    </p:extLst>
  </p:cSld>
  <p:clrMap bg1="lt1" tx1="dk1" bg2="lt2" tx2="dk2" accent1="accent1" accent2="accent2" accent3="accent3" accent4="accent4" accent5="accent5" accent6="accent6" hlink="hlink" folHlink="folHlink"/>
  <p:sldLayoutIdLst>
    <p:sldLayoutId id="2147483788" r:id="rId1"/>
    <p:sldLayoutId id="2147483789" r:id="rId2"/>
    <p:sldLayoutId id="2147483790" r:id="rId3"/>
    <p:sldLayoutId id="2147483792" r:id="rId4"/>
    <p:sldLayoutId id="2147483793" r:id="rId5"/>
    <p:sldLayoutId id="2147483794" r:id="rId6"/>
    <p:sldLayoutId id="2147483795" r:id="rId7"/>
    <p:sldLayoutId id="2147483796" r:id="rId8"/>
    <p:sldLayoutId id="2147483797" r:id="rId9"/>
  </p:sldLayoutIdLst>
  <p:hf hd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7.emf"/><Relationship Id="rId5" Type="http://schemas.openxmlformats.org/officeDocument/2006/relationships/image" Target="../media/image18.emf"/><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9.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emf"/><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2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24.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24.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25.emf"/></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jpeg"/><Relationship Id="rId5" Type="http://schemas.openxmlformats.org/officeDocument/2006/relationships/image" Target="../media/image6.png"/><Relationship Id="rId6" Type="http://schemas.openxmlformats.org/officeDocument/2006/relationships/image" Target="../media/image7.jpeg"/><Relationship Id="rId1" Type="http://schemas.openxmlformats.org/officeDocument/2006/relationships/slideLayout" Target="../slideLayouts/slideLayout9.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6.emf"/><Relationship Id="rId4" Type="http://schemas.openxmlformats.org/officeDocument/2006/relationships/image" Target="../media/image14.emf"/><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27.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27.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28.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2.jpg"/></Relationships>
</file>

<file path=ppt/slides/_rels/slide26.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30.emf"/><Relationship Id="rId1" Type="http://schemas.openxmlformats.org/officeDocument/2006/relationships/slideLayout" Target="../slideLayouts/slideLayout9.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emf"/><Relationship Id="rId1" Type="http://schemas.openxmlformats.org/officeDocument/2006/relationships/slideLayout" Target="../slideLayouts/slideLayout9.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3.emf"/><Relationship Id="rId5" Type="http://schemas.openxmlformats.org/officeDocument/2006/relationships/image" Target="../media/image34.emf"/><Relationship Id="rId6" Type="http://schemas.openxmlformats.org/officeDocument/2006/relationships/image" Target="../media/image35.emf"/><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image" Target="../media/image9.emf"/><Relationship Id="rId5" Type="http://schemas.openxmlformats.org/officeDocument/2006/relationships/image" Target="../media/image10.emf"/><Relationship Id="rId6" Type="http://schemas.openxmlformats.org/officeDocument/2006/relationships/image" Target="../media/image11.emf"/><Relationship Id="rId7" Type="http://schemas.openxmlformats.org/officeDocument/2006/relationships/image" Target="../media/image12.emf"/><Relationship Id="rId8" Type="http://schemas.openxmlformats.org/officeDocument/2006/relationships/image" Target="../media/image13.emf"/><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0" y="851948"/>
            <a:ext cx="9143999" cy="2327682"/>
          </a:xfrm>
          <a:prstGeom prst="rect">
            <a:avLst/>
          </a:prstGeom>
        </p:spPr>
        <p:txBody>
          <a:bodyPr>
            <a:normAutofit fontScale="92500" lnSpcReduction="20000"/>
          </a:bodyPr>
          <a:lstStyle>
            <a:lvl1pPr algn="ctr" defTabSz="457200"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2pPr>
            <a:lvl3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3pPr>
            <a:lvl4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4pPr>
            <a:lvl5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5pPr>
            <a:lvl6pPr marL="4572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a:lstStyle>
          <a:p>
            <a:r>
              <a:rPr lang="en-US" b="1" dirty="0">
                <a:solidFill>
                  <a:schemeClr val="tx2">
                    <a:lumMod val="75000"/>
                  </a:schemeClr>
                </a:solidFill>
              </a:rPr>
              <a:t>Speech Act Modeling of Written Asynchronous Conversations with Task-Specific </a:t>
            </a:r>
            <a:r>
              <a:rPr lang="en-US" b="1" dirty="0" err="1">
                <a:solidFill>
                  <a:schemeClr val="tx2">
                    <a:lumMod val="75000"/>
                  </a:schemeClr>
                </a:solidFill>
              </a:rPr>
              <a:t>Embeddings</a:t>
            </a:r>
            <a:r>
              <a:rPr lang="en-US" b="1" dirty="0">
                <a:solidFill>
                  <a:schemeClr val="tx2">
                    <a:lumMod val="75000"/>
                  </a:schemeClr>
                </a:solidFill>
              </a:rPr>
              <a:t> and </a:t>
            </a:r>
            <a:endParaRPr lang="en-US" b="1" dirty="0" smtClean="0">
              <a:solidFill>
                <a:schemeClr val="tx2">
                  <a:lumMod val="75000"/>
                </a:schemeClr>
              </a:solidFill>
            </a:endParaRPr>
          </a:p>
          <a:p>
            <a:r>
              <a:rPr lang="en-US" b="1" dirty="0" smtClean="0">
                <a:solidFill>
                  <a:schemeClr val="tx2">
                    <a:lumMod val="75000"/>
                  </a:schemeClr>
                </a:solidFill>
              </a:rPr>
              <a:t>Conditional </a:t>
            </a:r>
            <a:r>
              <a:rPr lang="en-US" b="1" dirty="0">
                <a:solidFill>
                  <a:schemeClr val="tx2">
                    <a:lumMod val="75000"/>
                  </a:schemeClr>
                </a:solidFill>
              </a:rPr>
              <a:t>Structured Models</a:t>
            </a:r>
          </a:p>
        </p:txBody>
      </p:sp>
      <p:sp>
        <p:nvSpPr>
          <p:cNvPr id="12" name="Subtitle 2"/>
          <p:cNvSpPr txBox="1">
            <a:spLocks/>
          </p:cNvSpPr>
          <p:nvPr/>
        </p:nvSpPr>
        <p:spPr>
          <a:xfrm>
            <a:off x="1455821" y="2986757"/>
            <a:ext cx="6647581" cy="1933019"/>
          </a:xfrm>
          <a:prstGeom prst="rect">
            <a:avLst/>
          </a:prstGeom>
        </p:spPr>
        <p:txBody>
          <a:bodyPr>
            <a:noAutofit/>
          </a:bodyPr>
          <a:lst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endParaRPr lang="en-US" sz="2400" dirty="0" smtClean="0"/>
          </a:p>
          <a:p>
            <a:pPr marL="0" indent="0" algn="ctr">
              <a:buNone/>
            </a:pPr>
            <a:r>
              <a:rPr lang="en-US" sz="2400" b="1" i="1" dirty="0" smtClean="0"/>
              <a:t>Shafiq Joty</a:t>
            </a:r>
            <a:r>
              <a:rPr lang="en-US" sz="2400" i="1" dirty="0"/>
              <a:t> and </a:t>
            </a:r>
            <a:r>
              <a:rPr lang="en-US" sz="2400" i="1" dirty="0" err="1"/>
              <a:t>Enamul</a:t>
            </a:r>
            <a:r>
              <a:rPr lang="en-US" sz="2400" i="1" dirty="0"/>
              <a:t> </a:t>
            </a:r>
            <a:r>
              <a:rPr lang="en-US" sz="2400" i="1" dirty="0" err="1" smtClean="0"/>
              <a:t>Hoque</a:t>
            </a:r>
            <a:endParaRPr lang="en-US" sz="2400" i="1" dirty="0" smtClean="0"/>
          </a:p>
          <a:p>
            <a:pPr marL="0" indent="0" algn="ctr">
              <a:buNone/>
            </a:pPr>
            <a:r>
              <a:rPr lang="en-US" sz="2400" dirty="0" smtClean="0"/>
              <a:t>Arabic Language Technology (ALT) Group</a:t>
            </a:r>
          </a:p>
          <a:p>
            <a:pPr marL="0" indent="0" algn="ctr">
              <a:buNone/>
            </a:pPr>
            <a:r>
              <a:rPr lang="en-US" sz="2400" dirty="0" smtClean="0"/>
              <a:t>Qatar Computing Research Institute - HBKU</a:t>
            </a:r>
            <a:endParaRPr lang="en-US" sz="2400" dirty="0"/>
          </a:p>
        </p:txBody>
      </p:sp>
      <p:sp>
        <p:nvSpPr>
          <p:cNvPr id="11" name="TextBox 10"/>
          <p:cNvSpPr txBox="1"/>
          <p:nvPr/>
        </p:nvSpPr>
        <p:spPr>
          <a:xfrm>
            <a:off x="2724860" y="1713729"/>
            <a:ext cx="184666" cy="369332"/>
          </a:xfrm>
          <a:prstGeom prst="rect">
            <a:avLst/>
          </a:prstGeom>
          <a:noFill/>
        </p:spPr>
        <p:txBody>
          <a:bodyPr wrap="none" rtlCol="0">
            <a:spAutoFit/>
          </a:bodyPr>
          <a:lstStyle/>
          <a:p>
            <a:endParaRPr lang="en-US" dirty="0"/>
          </a:p>
        </p:txBody>
      </p:sp>
      <p:pic>
        <p:nvPicPr>
          <p:cNvPr id="2" name="Picture 1" descr="HBKU_imag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2906" y="4846851"/>
            <a:ext cx="2073209" cy="1517603"/>
          </a:xfrm>
          <a:prstGeom prst="rect">
            <a:avLst/>
          </a:prstGeom>
        </p:spPr>
      </p:pic>
      <p:sp>
        <p:nvSpPr>
          <p:cNvPr id="5" name="Date Placeholder 4"/>
          <p:cNvSpPr>
            <a:spLocks noGrp="1"/>
          </p:cNvSpPr>
          <p:nvPr>
            <p:ph type="dt" sz="half" idx="13"/>
          </p:nvPr>
        </p:nvSpPr>
        <p:spPr/>
        <p:txBody>
          <a:bodyPr/>
          <a:lstStyle/>
          <a:p>
            <a:fld id="{5014E647-5A91-834A-8FBF-B9577922AA84}" type="datetime1">
              <a:rPr lang="en-CA" smtClean="0"/>
              <a:t>16-08-08</a:t>
            </a:fld>
            <a:endParaRPr lang="en-US"/>
          </a:p>
        </p:txBody>
      </p:sp>
      <p:sp>
        <p:nvSpPr>
          <p:cNvPr id="7" name="Footer Placeholder 6"/>
          <p:cNvSpPr>
            <a:spLocks noGrp="1"/>
          </p:cNvSpPr>
          <p:nvPr>
            <p:ph type="ftr" sz="quarter" idx="14"/>
          </p:nvPr>
        </p:nvSpPr>
        <p:spPr/>
        <p:txBody>
          <a:bodyPr/>
          <a:lstStyle/>
          <a:p>
            <a:r>
              <a:rPr lang="en-US" smtClean="0"/>
              <a:t>ACL-2016</a:t>
            </a:r>
            <a:endParaRPr lang="en-US" dirty="0"/>
          </a:p>
        </p:txBody>
      </p:sp>
      <p:sp>
        <p:nvSpPr>
          <p:cNvPr id="8" name="Slide Number Placeholder 7"/>
          <p:cNvSpPr>
            <a:spLocks noGrp="1"/>
          </p:cNvSpPr>
          <p:nvPr>
            <p:ph type="sldNum" sz="quarter" idx="15"/>
          </p:nvPr>
        </p:nvSpPr>
        <p:spPr/>
        <p:txBody>
          <a:bodyPr/>
          <a:lstStyle/>
          <a:p>
            <a:fld id="{632BBD8B-2315-4A46-BEF8-6475F9DCBCE4}" type="slidenum">
              <a:rPr lang="en-US" smtClean="0"/>
              <a:t>1</a:t>
            </a:fld>
            <a:endParaRPr lang="en-US"/>
          </a:p>
        </p:txBody>
      </p:sp>
    </p:spTree>
    <p:extLst>
      <p:ext uri="{BB962C8B-B14F-4D97-AF65-F5344CB8AC3E}">
        <p14:creationId xmlns:p14="http://schemas.microsoft.com/office/powerpoint/2010/main" val="183810257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12757" y="232440"/>
            <a:ext cx="7916326" cy="797287"/>
          </a:xfrm>
        </p:spPr>
        <p:txBody>
          <a:bodyPr>
            <a:normAutofit/>
          </a:bodyPr>
          <a:lstStyle/>
          <a:p>
            <a:r>
              <a:rPr lang="en-US" dirty="0" smtClean="0"/>
              <a:t> CRF Graph Structures</a:t>
            </a:r>
            <a:endParaRPr lang="en-US" dirty="0"/>
          </a:p>
        </p:txBody>
      </p:sp>
      <p:sp>
        <p:nvSpPr>
          <p:cNvPr id="17" name="Date Placeholder 16"/>
          <p:cNvSpPr>
            <a:spLocks noGrp="1"/>
          </p:cNvSpPr>
          <p:nvPr>
            <p:ph type="dt" sz="half" idx="13"/>
          </p:nvPr>
        </p:nvSpPr>
        <p:spPr/>
        <p:txBody>
          <a:bodyPr/>
          <a:lstStyle/>
          <a:p>
            <a:fld id="{A83D0454-FF82-0340-8CDD-ECB878DDF36E}" type="datetime1">
              <a:rPr lang="en-CA" smtClean="0"/>
              <a:t>16-08-08</a:t>
            </a:fld>
            <a:endParaRPr lang="en-US"/>
          </a:p>
        </p:txBody>
      </p:sp>
      <p:sp>
        <p:nvSpPr>
          <p:cNvPr id="19" name="Footer Placeholder 18"/>
          <p:cNvSpPr>
            <a:spLocks noGrp="1"/>
          </p:cNvSpPr>
          <p:nvPr>
            <p:ph type="ftr" sz="quarter" idx="14"/>
          </p:nvPr>
        </p:nvSpPr>
        <p:spPr/>
        <p:txBody>
          <a:bodyPr/>
          <a:lstStyle/>
          <a:p>
            <a:r>
              <a:rPr lang="en-US" smtClean="0"/>
              <a:t>ACL-2016</a:t>
            </a:r>
            <a:endParaRPr lang="en-US"/>
          </a:p>
        </p:txBody>
      </p:sp>
      <p:sp>
        <p:nvSpPr>
          <p:cNvPr id="20" name="Slide Number Placeholder 19"/>
          <p:cNvSpPr>
            <a:spLocks noGrp="1"/>
          </p:cNvSpPr>
          <p:nvPr>
            <p:ph type="sldNum" sz="quarter" idx="15"/>
          </p:nvPr>
        </p:nvSpPr>
        <p:spPr/>
        <p:txBody>
          <a:bodyPr/>
          <a:lstStyle/>
          <a:p>
            <a:fld id="{632BBD8B-2315-4A46-BEF8-6475F9DCBCE4}" type="slidenum">
              <a:rPr lang="en-US" smtClean="0"/>
              <a:t>10</a:t>
            </a:fld>
            <a:endParaRPr lang="en-US"/>
          </a:p>
        </p:txBody>
      </p:sp>
      <p:pic>
        <p:nvPicPr>
          <p:cNvPr id="3" name="Picture 2"/>
          <p:cNvPicPr>
            <a:picLocks noChangeAspect="1"/>
          </p:cNvPicPr>
          <p:nvPr/>
        </p:nvPicPr>
        <p:blipFill>
          <a:blip r:embed="rId3"/>
          <a:stretch>
            <a:fillRect/>
          </a:stretch>
        </p:blipFill>
        <p:spPr>
          <a:xfrm>
            <a:off x="922859" y="1720855"/>
            <a:ext cx="6721331" cy="2230120"/>
          </a:xfrm>
          <a:prstGeom prst="rect">
            <a:avLst/>
          </a:prstGeom>
        </p:spPr>
      </p:pic>
      <p:sp>
        <p:nvSpPr>
          <p:cNvPr id="45" name="TextBox 44"/>
          <p:cNvSpPr txBox="1"/>
          <p:nvPr/>
        </p:nvSpPr>
        <p:spPr>
          <a:xfrm>
            <a:off x="553558" y="1088475"/>
            <a:ext cx="6590202" cy="461665"/>
          </a:xfrm>
          <a:prstGeom prst="rect">
            <a:avLst/>
          </a:prstGeom>
          <a:noFill/>
        </p:spPr>
        <p:txBody>
          <a:bodyPr wrap="square" rtlCol="0">
            <a:spAutoFit/>
          </a:bodyPr>
          <a:lstStyle/>
          <a:p>
            <a:pPr marL="342900" indent="-342900">
              <a:buFont typeface="Arial"/>
              <a:buChar char="•"/>
            </a:pPr>
            <a:r>
              <a:rPr lang="en-US" sz="2400" b="1" dirty="0" smtClean="0"/>
              <a:t>Intra-</a:t>
            </a:r>
            <a:r>
              <a:rPr lang="en-US" sz="2400" dirty="0" smtClean="0"/>
              <a:t> and </a:t>
            </a:r>
            <a:r>
              <a:rPr lang="en-US" sz="2400" b="1" dirty="0" smtClean="0"/>
              <a:t>across-</a:t>
            </a:r>
            <a:r>
              <a:rPr lang="en-US" sz="2400" dirty="0" smtClean="0"/>
              <a:t>comment connections</a:t>
            </a:r>
          </a:p>
        </p:txBody>
      </p:sp>
      <p:pic>
        <p:nvPicPr>
          <p:cNvPr id="6" name="Picture 5"/>
          <p:cNvPicPr>
            <a:picLocks noChangeAspect="1"/>
          </p:cNvPicPr>
          <p:nvPr/>
        </p:nvPicPr>
        <p:blipFill>
          <a:blip r:embed="rId4"/>
          <a:stretch>
            <a:fillRect/>
          </a:stretch>
        </p:blipFill>
        <p:spPr>
          <a:xfrm>
            <a:off x="4834768" y="4263874"/>
            <a:ext cx="3021391" cy="1959429"/>
          </a:xfrm>
          <a:prstGeom prst="rect">
            <a:avLst/>
          </a:prstGeom>
        </p:spPr>
      </p:pic>
      <p:pic>
        <p:nvPicPr>
          <p:cNvPr id="7" name="Picture 6"/>
          <p:cNvPicPr>
            <a:picLocks noChangeAspect="1"/>
          </p:cNvPicPr>
          <p:nvPr/>
        </p:nvPicPr>
        <p:blipFill>
          <a:blip r:embed="rId5"/>
          <a:stretch>
            <a:fillRect/>
          </a:stretch>
        </p:blipFill>
        <p:spPr>
          <a:xfrm>
            <a:off x="922859" y="4251778"/>
            <a:ext cx="2843590" cy="1959430"/>
          </a:xfrm>
          <a:prstGeom prst="rect">
            <a:avLst/>
          </a:prstGeom>
        </p:spPr>
      </p:pic>
    </p:spTree>
    <p:extLst>
      <p:ext uri="{BB962C8B-B14F-4D97-AF65-F5344CB8AC3E}">
        <p14:creationId xmlns:p14="http://schemas.microsoft.com/office/powerpoint/2010/main" val="33250598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38671" y="233757"/>
            <a:ext cx="8009467" cy="797287"/>
          </a:xfrm>
        </p:spPr>
        <p:txBody>
          <a:bodyPr>
            <a:normAutofit/>
          </a:bodyPr>
          <a:lstStyle/>
          <a:p>
            <a:r>
              <a:rPr lang="en-US" dirty="0" smtClean="0"/>
              <a:t> Training &amp; Inference in CRFs</a:t>
            </a:r>
            <a:endParaRPr lang="en-US" dirty="0"/>
          </a:p>
        </p:txBody>
      </p:sp>
      <p:sp>
        <p:nvSpPr>
          <p:cNvPr id="5" name="Date Placeholder 4"/>
          <p:cNvSpPr>
            <a:spLocks noGrp="1"/>
          </p:cNvSpPr>
          <p:nvPr>
            <p:ph type="dt" sz="half" idx="13"/>
          </p:nvPr>
        </p:nvSpPr>
        <p:spPr>
          <a:xfrm>
            <a:off x="457200" y="6469096"/>
            <a:ext cx="2133600" cy="365125"/>
          </a:xfrm>
        </p:spPr>
        <p:txBody>
          <a:bodyPr/>
          <a:lstStyle/>
          <a:p>
            <a:fld id="{678A5883-3876-6643-9A6B-ECFBE38C71F5}" type="datetime1">
              <a:rPr lang="en-CA" smtClean="0"/>
              <a:t>16-08-09</a:t>
            </a:fld>
            <a:endParaRPr lang="en-US" dirty="0"/>
          </a:p>
        </p:txBody>
      </p:sp>
      <p:sp>
        <p:nvSpPr>
          <p:cNvPr id="6" name="Footer Placeholder 5"/>
          <p:cNvSpPr>
            <a:spLocks noGrp="1"/>
          </p:cNvSpPr>
          <p:nvPr>
            <p:ph type="ftr" sz="quarter" idx="14"/>
          </p:nvPr>
        </p:nvSpPr>
        <p:spPr>
          <a:xfrm>
            <a:off x="3124200" y="6486898"/>
            <a:ext cx="2895600" cy="365125"/>
          </a:xfrm>
        </p:spPr>
        <p:txBody>
          <a:bodyPr/>
          <a:lstStyle/>
          <a:p>
            <a:r>
              <a:rPr lang="en-US" smtClean="0"/>
              <a:t>ACL-2016</a:t>
            </a:r>
            <a:endParaRPr lang="en-US" dirty="0"/>
          </a:p>
        </p:txBody>
      </p:sp>
      <p:sp>
        <p:nvSpPr>
          <p:cNvPr id="7" name="Slide Number Placeholder 6"/>
          <p:cNvSpPr>
            <a:spLocks noGrp="1"/>
          </p:cNvSpPr>
          <p:nvPr>
            <p:ph type="sldNum" sz="quarter" idx="15"/>
          </p:nvPr>
        </p:nvSpPr>
        <p:spPr>
          <a:xfrm>
            <a:off x="6553200" y="6463714"/>
            <a:ext cx="2133600" cy="365125"/>
          </a:xfrm>
        </p:spPr>
        <p:txBody>
          <a:bodyPr/>
          <a:lstStyle/>
          <a:p>
            <a:fld id="{632BBD8B-2315-4A46-BEF8-6475F9DCBCE4}" type="slidenum">
              <a:rPr lang="en-US" smtClean="0"/>
              <a:t>11</a:t>
            </a:fld>
            <a:endParaRPr lang="en-US" dirty="0"/>
          </a:p>
        </p:txBody>
      </p:sp>
      <p:sp>
        <p:nvSpPr>
          <p:cNvPr id="16" name="TextBox 15"/>
          <p:cNvSpPr txBox="1"/>
          <p:nvPr/>
        </p:nvSpPr>
        <p:spPr>
          <a:xfrm>
            <a:off x="145148" y="1537994"/>
            <a:ext cx="4402662" cy="461665"/>
          </a:xfrm>
          <a:prstGeom prst="rect">
            <a:avLst/>
          </a:prstGeom>
          <a:noFill/>
        </p:spPr>
        <p:txBody>
          <a:bodyPr wrap="square" rtlCol="0">
            <a:spAutoFit/>
          </a:bodyPr>
          <a:lstStyle/>
          <a:p>
            <a:pPr marL="285750" indent="-285750">
              <a:buFont typeface="Arial"/>
              <a:buChar char="•"/>
            </a:pPr>
            <a:r>
              <a:rPr lang="en-US" sz="2400" dirty="0" smtClean="0"/>
              <a:t>Online learning (SGD)</a:t>
            </a:r>
            <a:endParaRPr lang="en-US" sz="2400" dirty="0"/>
          </a:p>
        </p:txBody>
      </p:sp>
      <p:sp>
        <p:nvSpPr>
          <p:cNvPr id="22" name="TextBox 21"/>
          <p:cNvSpPr txBox="1"/>
          <p:nvPr/>
        </p:nvSpPr>
        <p:spPr>
          <a:xfrm>
            <a:off x="145148" y="2208005"/>
            <a:ext cx="4182833" cy="830997"/>
          </a:xfrm>
          <a:prstGeom prst="rect">
            <a:avLst/>
          </a:prstGeom>
          <a:noFill/>
        </p:spPr>
        <p:txBody>
          <a:bodyPr wrap="square" rtlCol="0">
            <a:spAutoFit/>
          </a:bodyPr>
          <a:lstStyle/>
          <a:p>
            <a:pPr marL="285750" indent="-285750">
              <a:buFont typeface="Arial"/>
              <a:buChar char="•"/>
            </a:pPr>
            <a:r>
              <a:rPr lang="en-US" sz="2400" dirty="0" smtClean="0"/>
              <a:t>Inference: Loopy belief </a:t>
            </a:r>
          </a:p>
          <a:p>
            <a:r>
              <a:rPr lang="en-US" sz="2400" dirty="0"/>
              <a:t> </a:t>
            </a:r>
            <a:r>
              <a:rPr lang="en-US" sz="2400" dirty="0" smtClean="0"/>
              <a:t>   propagation </a:t>
            </a:r>
            <a:r>
              <a:rPr lang="en-US" sz="2400" dirty="0"/>
              <a:t>(Pearl, 1988</a:t>
            </a:r>
            <a:r>
              <a:rPr lang="en-US" sz="2400" dirty="0" smtClean="0"/>
              <a:t>)</a:t>
            </a:r>
            <a:endParaRPr lang="en-US" sz="2400" dirty="0"/>
          </a:p>
        </p:txBody>
      </p:sp>
      <p:pic>
        <p:nvPicPr>
          <p:cNvPr id="13" name="Picture 12"/>
          <p:cNvPicPr>
            <a:picLocks noChangeAspect="1"/>
          </p:cNvPicPr>
          <p:nvPr/>
        </p:nvPicPr>
        <p:blipFill>
          <a:blip r:embed="rId3"/>
          <a:stretch>
            <a:fillRect/>
          </a:stretch>
        </p:blipFill>
        <p:spPr>
          <a:xfrm>
            <a:off x="4172857" y="1537994"/>
            <a:ext cx="4877007" cy="4485435"/>
          </a:xfrm>
          <a:prstGeom prst="rect">
            <a:avLst/>
          </a:prstGeom>
          <a:ln>
            <a:solidFill>
              <a:schemeClr val="accent2"/>
            </a:solidFill>
          </a:ln>
        </p:spPr>
      </p:pic>
    </p:spTree>
    <p:extLst>
      <p:ext uri="{BB962C8B-B14F-4D97-AF65-F5344CB8AC3E}">
        <p14:creationId xmlns:p14="http://schemas.microsoft.com/office/powerpoint/2010/main" val="268876493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199" y="419276"/>
            <a:ext cx="7997371" cy="887010"/>
          </a:xfrm>
        </p:spPr>
        <p:txBody>
          <a:bodyPr>
            <a:normAutofit/>
          </a:bodyPr>
          <a:lstStyle/>
          <a:p>
            <a:r>
              <a:rPr lang="en-US" dirty="0" smtClean="0"/>
              <a:t>Outline</a:t>
            </a:r>
            <a:endParaRPr lang="en-US" dirty="0"/>
          </a:p>
        </p:txBody>
      </p:sp>
      <p:sp>
        <p:nvSpPr>
          <p:cNvPr id="5" name="Date Placeholder 4"/>
          <p:cNvSpPr>
            <a:spLocks noGrp="1"/>
          </p:cNvSpPr>
          <p:nvPr>
            <p:ph type="dt" sz="half" idx="13"/>
          </p:nvPr>
        </p:nvSpPr>
        <p:spPr/>
        <p:txBody>
          <a:bodyPr/>
          <a:lstStyle/>
          <a:p>
            <a:fld id="{3530E702-778F-F041-9076-4A1C5E72EEBE}" type="datetime1">
              <a:rPr lang="en-CA" smtClean="0"/>
              <a:t>16-08-08</a:t>
            </a:fld>
            <a:endParaRPr lang="en-US"/>
          </a:p>
        </p:txBody>
      </p:sp>
      <p:sp>
        <p:nvSpPr>
          <p:cNvPr id="6" name="Footer Placeholder 5"/>
          <p:cNvSpPr>
            <a:spLocks noGrp="1"/>
          </p:cNvSpPr>
          <p:nvPr>
            <p:ph type="ftr" sz="quarter" idx="14"/>
          </p:nvPr>
        </p:nvSpPr>
        <p:spPr/>
        <p:txBody>
          <a:bodyPr/>
          <a:lstStyle/>
          <a:p>
            <a:r>
              <a:rPr lang="en-US" smtClean="0"/>
              <a:t>ACL-2016</a:t>
            </a:r>
            <a:endParaRPr lang="en-US"/>
          </a:p>
        </p:txBody>
      </p:sp>
      <p:sp>
        <p:nvSpPr>
          <p:cNvPr id="7" name="Slide Number Placeholder 6"/>
          <p:cNvSpPr>
            <a:spLocks noGrp="1"/>
          </p:cNvSpPr>
          <p:nvPr>
            <p:ph type="sldNum" sz="quarter" idx="15"/>
          </p:nvPr>
        </p:nvSpPr>
        <p:spPr/>
        <p:txBody>
          <a:bodyPr/>
          <a:lstStyle/>
          <a:p>
            <a:fld id="{632BBD8B-2315-4A46-BEF8-6475F9DCBCE4}" type="slidenum">
              <a:rPr lang="en-US" smtClean="0"/>
              <a:t>12</a:t>
            </a:fld>
            <a:endParaRPr lang="en-US"/>
          </a:p>
        </p:txBody>
      </p:sp>
      <p:sp>
        <p:nvSpPr>
          <p:cNvPr id="8" name="TextBox 7"/>
          <p:cNvSpPr txBox="1"/>
          <p:nvPr/>
        </p:nvSpPr>
        <p:spPr>
          <a:xfrm>
            <a:off x="1080129" y="1461939"/>
            <a:ext cx="7477812" cy="4154983"/>
          </a:xfrm>
          <a:prstGeom prst="rect">
            <a:avLst/>
          </a:prstGeom>
          <a:noFill/>
        </p:spPr>
        <p:txBody>
          <a:bodyPr wrap="square" rtlCol="0">
            <a:spAutoFit/>
          </a:bodyPr>
          <a:lstStyle/>
          <a:p>
            <a:pPr marL="285750" indent="-285750">
              <a:buFont typeface="Arial"/>
              <a:buChar char="•"/>
            </a:pPr>
            <a:r>
              <a:rPr lang="en-US" sz="2400" dirty="0" smtClean="0"/>
              <a:t>Motivation</a:t>
            </a:r>
          </a:p>
          <a:p>
            <a:pPr marL="285750" indent="-285750">
              <a:buFont typeface="Arial"/>
              <a:buChar char="•"/>
            </a:pPr>
            <a:r>
              <a:rPr lang="en-US" sz="2400" dirty="0" smtClean="0"/>
              <a:t>Our Approach</a:t>
            </a:r>
          </a:p>
          <a:p>
            <a:pPr marL="800100" lvl="1" indent="-342900">
              <a:buFont typeface="Courier New"/>
              <a:buChar char="o"/>
            </a:pPr>
            <a:r>
              <a:rPr lang="en-US" sz="2400" dirty="0" smtClean="0"/>
              <a:t>Sentence representation using LSTMs</a:t>
            </a:r>
          </a:p>
          <a:p>
            <a:pPr marL="800100" lvl="1" indent="-342900">
              <a:buFont typeface="Courier New"/>
              <a:buChar char="o"/>
            </a:pPr>
            <a:r>
              <a:rPr lang="en-US" sz="2400" dirty="0"/>
              <a:t>C</a:t>
            </a:r>
            <a:r>
              <a:rPr lang="en-US" sz="2400" dirty="0" smtClean="0"/>
              <a:t>onditional structured models</a:t>
            </a:r>
          </a:p>
          <a:p>
            <a:pPr marL="285750" indent="-285750">
              <a:buFont typeface="Arial"/>
              <a:buChar char="•"/>
            </a:pPr>
            <a:r>
              <a:rPr lang="en-US" sz="2400" dirty="0" smtClean="0"/>
              <a:t>Corpora</a:t>
            </a:r>
          </a:p>
          <a:p>
            <a:pPr marL="800100" lvl="1" indent="-342900">
              <a:buFont typeface="Courier New"/>
              <a:buChar char="o"/>
            </a:pPr>
            <a:r>
              <a:rPr lang="en-US" sz="2400" dirty="0" smtClean="0"/>
              <a:t>Existing datasets</a:t>
            </a:r>
          </a:p>
          <a:p>
            <a:pPr marL="800100" lvl="1" indent="-342900">
              <a:buFont typeface="Courier New"/>
              <a:buChar char="o"/>
            </a:pPr>
            <a:r>
              <a:rPr lang="en-US" sz="2400" dirty="0" smtClean="0"/>
              <a:t>New forum corpus</a:t>
            </a:r>
            <a:endParaRPr lang="en-US" sz="2400" dirty="0" smtClean="0"/>
          </a:p>
          <a:p>
            <a:pPr marL="285750" indent="-285750">
              <a:buFont typeface="Arial"/>
              <a:buChar char="•"/>
            </a:pPr>
            <a:r>
              <a:rPr lang="en-US" sz="2400" dirty="0"/>
              <a:t>Experiments &amp; Analysis</a:t>
            </a:r>
          </a:p>
          <a:p>
            <a:pPr marL="800100" lvl="1" indent="-342900">
              <a:buFont typeface="Courier New"/>
              <a:buChar char="o"/>
            </a:pPr>
            <a:r>
              <a:rPr lang="en-US" sz="2400" dirty="0" smtClean="0"/>
              <a:t>Effectiveness of LSTM RNNs</a:t>
            </a:r>
            <a:endParaRPr lang="en-US" sz="2400" dirty="0"/>
          </a:p>
          <a:p>
            <a:pPr marL="800100" lvl="1" indent="-342900">
              <a:buFont typeface="Courier New"/>
              <a:buChar char="o"/>
            </a:pPr>
            <a:r>
              <a:rPr lang="en-US" sz="2400" dirty="0" smtClean="0"/>
              <a:t>Effectiveness of CRFs</a:t>
            </a:r>
          </a:p>
          <a:p>
            <a:pPr marL="285750" indent="-285750">
              <a:buFont typeface="Arial"/>
              <a:buChar char="•"/>
            </a:pPr>
            <a:r>
              <a:rPr lang="en-US" sz="2400" dirty="0" smtClean="0"/>
              <a:t>Conclusion &amp; future work</a:t>
            </a:r>
            <a:endParaRPr lang="en-US" dirty="0"/>
          </a:p>
        </p:txBody>
      </p:sp>
      <p:sp>
        <p:nvSpPr>
          <p:cNvPr id="9" name="Rectangle 8"/>
          <p:cNvSpPr/>
          <p:nvPr/>
        </p:nvSpPr>
        <p:spPr>
          <a:xfrm>
            <a:off x="1080129" y="2999620"/>
            <a:ext cx="5669014" cy="1064380"/>
          </a:xfrm>
          <a:prstGeom prst="rect">
            <a:avLst/>
          </a:prstGeom>
          <a:noFill/>
          <a:ln>
            <a:solidFill>
              <a:srgbClr val="C0504D"/>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451687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4128" y="335928"/>
            <a:ext cx="7707066" cy="849405"/>
          </a:xfrm>
        </p:spPr>
        <p:txBody>
          <a:bodyPr>
            <a:normAutofit/>
          </a:bodyPr>
          <a:lstStyle/>
          <a:p>
            <a:r>
              <a:rPr lang="en-US" dirty="0" smtClean="0"/>
              <a:t> </a:t>
            </a:r>
            <a:r>
              <a:rPr lang="en-US" dirty="0" smtClean="0"/>
              <a:t>Corpora: </a:t>
            </a:r>
            <a:r>
              <a:rPr lang="en-US" dirty="0" smtClean="0"/>
              <a:t>Existing </a:t>
            </a:r>
            <a:r>
              <a:rPr lang="en-US" dirty="0" smtClean="0"/>
              <a:t>Datasets</a:t>
            </a:r>
          </a:p>
          <a:p>
            <a:endParaRPr lang="en-US" dirty="0"/>
          </a:p>
        </p:txBody>
      </p:sp>
      <p:sp>
        <p:nvSpPr>
          <p:cNvPr id="13" name="Date Placeholder 12"/>
          <p:cNvSpPr>
            <a:spLocks noGrp="1"/>
          </p:cNvSpPr>
          <p:nvPr>
            <p:ph type="dt" sz="half" idx="13"/>
          </p:nvPr>
        </p:nvSpPr>
        <p:spPr/>
        <p:txBody>
          <a:bodyPr/>
          <a:lstStyle/>
          <a:p>
            <a:fld id="{0C1B9310-F138-5443-AD9D-E1F5C886C3C4}" type="datetime1">
              <a:rPr lang="en-CA" smtClean="0"/>
              <a:t>16-08-06</a:t>
            </a:fld>
            <a:endParaRPr lang="en-US"/>
          </a:p>
        </p:txBody>
      </p:sp>
      <p:sp>
        <p:nvSpPr>
          <p:cNvPr id="14" name="Footer Placeholder 13"/>
          <p:cNvSpPr>
            <a:spLocks noGrp="1"/>
          </p:cNvSpPr>
          <p:nvPr>
            <p:ph type="ftr" sz="quarter" idx="14"/>
          </p:nvPr>
        </p:nvSpPr>
        <p:spPr/>
        <p:txBody>
          <a:bodyPr/>
          <a:lstStyle/>
          <a:p>
            <a:r>
              <a:rPr lang="en-US" smtClean="0"/>
              <a:t>ACL-2016</a:t>
            </a:r>
            <a:endParaRPr lang="en-US"/>
          </a:p>
        </p:txBody>
      </p:sp>
      <p:sp>
        <p:nvSpPr>
          <p:cNvPr id="15" name="Slide Number Placeholder 14"/>
          <p:cNvSpPr>
            <a:spLocks noGrp="1"/>
          </p:cNvSpPr>
          <p:nvPr>
            <p:ph type="sldNum" sz="quarter" idx="15"/>
          </p:nvPr>
        </p:nvSpPr>
        <p:spPr/>
        <p:txBody>
          <a:bodyPr/>
          <a:lstStyle/>
          <a:p>
            <a:fld id="{632BBD8B-2315-4A46-BEF8-6475F9DCBCE4}" type="slidenum">
              <a:rPr lang="en-US" smtClean="0"/>
              <a:t>13</a:t>
            </a:fld>
            <a:endParaRPr lang="en-US"/>
          </a:p>
        </p:txBody>
      </p:sp>
      <p:pic>
        <p:nvPicPr>
          <p:cNvPr id="5" name="Picture 4"/>
          <p:cNvPicPr>
            <a:picLocks noChangeAspect="1"/>
          </p:cNvPicPr>
          <p:nvPr/>
        </p:nvPicPr>
        <p:blipFill>
          <a:blip r:embed="rId3"/>
          <a:stretch>
            <a:fillRect/>
          </a:stretch>
        </p:blipFill>
        <p:spPr>
          <a:xfrm>
            <a:off x="3871984" y="1641744"/>
            <a:ext cx="5240746" cy="1828802"/>
          </a:xfrm>
          <a:prstGeom prst="rect">
            <a:avLst/>
          </a:prstGeom>
          <a:ln>
            <a:solidFill>
              <a:srgbClr val="C0504D"/>
            </a:solidFill>
          </a:ln>
        </p:spPr>
      </p:pic>
      <p:pic>
        <p:nvPicPr>
          <p:cNvPr id="6" name="Picture 5"/>
          <p:cNvPicPr>
            <a:picLocks noChangeAspect="1"/>
          </p:cNvPicPr>
          <p:nvPr/>
        </p:nvPicPr>
        <p:blipFill>
          <a:blip r:embed="rId4"/>
          <a:stretch>
            <a:fillRect/>
          </a:stretch>
        </p:blipFill>
        <p:spPr>
          <a:xfrm>
            <a:off x="3882567" y="3569089"/>
            <a:ext cx="5240746" cy="2170409"/>
          </a:xfrm>
          <a:prstGeom prst="rect">
            <a:avLst/>
          </a:prstGeom>
          <a:ln>
            <a:solidFill>
              <a:srgbClr val="C0504D"/>
            </a:solidFill>
          </a:ln>
        </p:spPr>
      </p:pic>
      <p:sp>
        <p:nvSpPr>
          <p:cNvPr id="9" name="TextBox 8"/>
          <p:cNvSpPr txBox="1"/>
          <p:nvPr/>
        </p:nvSpPr>
        <p:spPr>
          <a:xfrm>
            <a:off x="157235" y="3817085"/>
            <a:ext cx="3505202" cy="1938992"/>
          </a:xfrm>
          <a:prstGeom prst="rect">
            <a:avLst/>
          </a:prstGeom>
          <a:noFill/>
        </p:spPr>
        <p:txBody>
          <a:bodyPr wrap="square" rtlCol="0">
            <a:spAutoFit/>
          </a:bodyPr>
          <a:lstStyle/>
          <a:p>
            <a:pPr marL="342900" indent="-342900">
              <a:buFont typeface="Arial"/>
              <a:buChar char="•"/>
            </a:pPr>
            <a:r>
              <a:rPr lang="en-US" sz="2400" b="1" dirty="0" smtClean="0"/>
              <a:t>Synchronous </a:t>
            </a:r>
            <a:r>
              <a:rPr lang="en-US" sz="2400" b="1" dirty="0" smtClean="0"/>
              <a:t>domain</a:t>
            </a:r>
          </a:p>
          <a:p>
            <a:pPr marL="800100" lvl="1" indent="-342900">
              <a:buFont typeface="Courier New"/>
              <a:buChar char="o"/>
            </a:pPr>
            <a:r>
              <a:rPr lang="en-US" sz="2400" b="1" dirty="0" smtClean="0"/>
              <a:t>Meeting</a:t>
            </a:r>
            <a:r>
              <a:rPr lang="en-US" sz="2400" dirty="0" smtClean="0"/>
              <a:t> </a:t>
            </a:r>
            <a:r>
              <a:rPr lang="en-US" sz="2400" dirty="0" smtClean="0"/>
              <a:t>Recorder Dialog Act or MRDA (</a:t>
            </a:r>
            <a:r>
              <a:rPr lang="en-US" sz="2400" dirty="0" err="1" smtClean="0"/>
              <a:t>Dhillon</a:t>
            </a:r>
            <a:r>
              <a:rPr lang="en-US" sz="2400" dirty="0" smtClean="0"/>
              <a:t> et al. 2004)</a:t>
            </a:r>
            <a:endParaRPr lang="en-US" sz="2400" dirty="0"/>
          </a:p>
          <a:p>
            <a:endParaRPr lang="en-US" sz="2400" dirty="0"/>
          </a:p>
        </p:txBody>
      </p:sp>
      <p:sp>
        <p:nvSpPr>
          <p:cNvPr id="10" name="TextBox 9"/>
          <p:cNvSpPr txBox="1"/>
          <p:nvPr/>
        </p:nvSpPr>
        <p:spPr>
          <a:xfrm>
            <a:off x="182036" y="1446889"/>
            <a:ext cx="3490381" cy="1938992"/>
          </a:xfrm>
          <a:prstGeom prst="rect">
            <a:avLst/>
          </a:prstGeom>
          <a:noFill/>
        </p:spPr>
        <p:txBody>
          <a:bodyPr wrap="square" rtlCol="0">
            <a:spAutoFit/>
          </a:bodyPr>
          <a:lstStyle/>
          <a:p>
            <a:pPr marL="342900" indent="-342900">
              <a:buFont typeface="Arial"/>
              <a:buChar char="•"/>
            </a:pPr>
            <a:r>
              <a:rPr lang="en-US" sz="2400" b="1" dirty="0" smtClean="0"/>
              <a:t>Asynchronous domains</a:t>
            </a:r>
          </a:p>
          <a:p>
            <a:pPr marL="800100" lvl="1" indent="-342900">
              <a:buFont typeface="Courier New"/>
              <a:buChar char="o"/>
            </a:pPr>
            <a:r>
              <a:rPr lang="en-US" sz="2400" dirty="0" smtClean="0"/>
              <a:t>Trip Advisor </a:t>
            </a:r>
            <a:r>
              <a:rPr lang="en-US" sz="2400" b="1" dirty="0" smtClean="0"/>
              <a:t>forum</a:t>
            </a:r>
            <a:r>
              <a:rPr lang="en-US" sz="2400" dirty="0" smtClean="0"/>
              <a:t> (</a:t>
            </a:r>
            <a:r>
              <a:rPr lang="en-US" sz="2400" dirty="0" err="1" smtClean="0"/>
              <a:t>Jeong</a:t>
            </a:r>
            <a:r>
              <a:rPr lang="en-US" sz="2400" dirty="0" smtClean="0"/>
              <a:t> et al. 2009)</a:t>
            </a:r>
          </a:p>
          <a:p>
            <a:pPr marL="800100" lvl="1" indent="-342900">
              <a:buFont typeface="Courier New"/>
              <a:buChar char="o"/>
            </a:pPr>
            <a:r>
              <a:rPr lang="en-US" sz="2400" dirty="0" smtClean="0"/>
              <a:t>BC3 </a:t>
            </a:r>
            <a:r>
              <a:rPr lang="en-US" sz="2400" b="1" dirty="0" smtClean="0"/>
              <a:t>email</a:t>
            </a:r>
            <a:r>
              <a:rPr lang="en-US" sz="2400" dirty="0" smtClean="0"/>
              <a:t> corpus (Ulrich et al. 2008)</a:t>
            </a:r>
            <a:endParaRPr lang="en-US" sz="2400" dirty="0"/>
          </a:p>
        </p:txBody>
      </p:sp>
    </p:spTree>
    <p:extLst>
      <p:ext uri="{BB962C8B-B14F-4D97-AF65-F5344CB8AC3E}">
        <p14:creationId xmlns:p14="http://schemas.microsoft.com/office/powerpoint/2010/main" val="318534256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814128" y="335928"/>
            <a:ext cx="7707066" cy="849405"/>
          </a:xfrm>
        </p:spPr>
        <p:txBody>
          <a:bodyPr>
            <a:normAutofit/>
          </a:bodyPr>
          <a:lstStyle/>
          <a:p>
            <a:r>
              <a:rPr lang="en-US" dirty="0" smtClean="0"/>
              <a:t> Corpora: </a:t>
            </a:r>
            <a:r>
              <a:rPr lang="en-US" dirty="0" smtClean="0"/>
              <a:t>A New Forum Dataset</a:t>
            </a:r>
            <a:endParaRPr lang="en-US" dirty="0" smtClean="0"/>
          </a:p>
          <a:p>
            <a:endParaRPr lang="en-US" dirty="0"/>
          </a:p>
        </p:txBody>
      </p:sp>
      <p:sp>
        <p:nvSpPr>
          <p:cNvPr id="13" name="Date Placeholder 12"/>
          <p:cNvSpPr>
            <a:spLocks noGrp="1"/>
          </p:cNvSpPr>
          <p:nvPr>
            <p:ph type="dt" sz="half" idx="13"/>
          </p:nvPr>
        </p:nvSpPr>
        <p:spPr/>
        <p:txBody>
          <a:bodyPr/>
          <a:lstStyle/>
          <a:p>
            <a:fld id="{0C1B9310-F138-5443-AD9D-E1F5C886C3C4}" type="datetime1">
              <a:rPr lang="en-CA" smtClean="0"/>
              <a:t>16-08-06</a:t>
            </a:fld>
            <a:endParaRPr lang="en-US"/>
          </a:p>
        </p:txBody>
      </p:sp>
      <p:sp>
        <p:nvSpPr>
          <p:cNvPr id="14" name="Footer Placeholder 13"/>
          <p:cNvSpPr>
            <a:spLocks noGrp="1"/>
          </p:cNvSpPr>
          <p:nvPr>
            <p:ph type="ftr" sz="quarter" idx="14"/>
          </p:nvPr>
        </p:nvSpPr>
        <p:spPr/>
        <p:txBody>
          <a:bodyPr/>
          <a:lstStyle/>
          <a:p>
            <a:r>
              <a:rPr lang="en-US" smtClean="0"/>
              <a:t>ACL-2016</a:t>
            </a:r>
            <a:endParaRPr lang="en-US"/>
          </a:p>
        </p:txBody>
      </p:sp>
      <p:sp>
        <p:nvSpPr>
          <p:cNvPr id="15" name="Slide Number Placeholder 14"/>
          <p:cNvSpPr>
            <a:spLocks noGrp="1"/>
          </p:cNvSpPr>
          <p:nvPr>
            <p:ph type="sldNum" sz="quarter" idx="15"/>
          </p:nvPr>
        </p:nvSpPr>
        <p:spPr/>
        <p:txBody>
          <a:bodyPr/>
          <a:lstStyle/>
          <a:p>
            <a:fld id="{632BBD8B-2315-4A46-BEF8-6475F9DCBCE4}" type="slidenum">
              <a:rPr lang="en-US" smtClean="0"/>
              <a:t>14</a:t>
            </a:fld>
            <a:endParaRPr lang="en-US"/>
          </a:p>
        </p:txBody>
      </p:sp>
      <p:sp>
        <p:nvSpPr>
          <p:cNvPr id="9" name="TextBox 8"/>
          <p:cNvSpPr txBox="1"/>
          <p:nvPr/>
        </p:nvSpPr>
        <p:spPr>
          <a:xfrm>
            <a:off x="167214" y="1555746"/>
            <a:ext cx="7865535" cy="830997"/>
          </a:xfrm>
          <a:prstGeom prst="rect">
            <a:avLst/>
          </a:prstGeom>
          <a:noFill/>
        </p:spPr>
        <p:txBody>
          <a:bodyPr wrap="square" rtlCol="0">
            <a:spAutoFit/>
          </a:bodyPr>
          <a:lstStyle/>
          <a:p>
            <a:pPr marL="800100" lvl="1" indent="-342900">
              <a:buFont typeface="Arial"/>
              <a:buChar char="•"/>
            </a:pPr>
            <a:r>
              <a:rPr lang="en-US" sz="2400" dirty="0" smtClean="0"/>
              <a:t>QC3 conversational corpus</a:t>
            </a:r>
          </a:p>
          <a:p>
            <a:pPr marL="1257300" lvl="2" indent="-342900">
              <a:buFont typeface="Courier New"/>
              <a:buChar char="o"/>
            </a:pPr>
            <a:r>
              <a:rPr lang="en-US" sz="2400" dirty="0" smtClean="0"/>
              <a:t>50 conversations from Qatar Living forum.</a:t>
            </a:r>
            <a:endParaRPr lang="en-US" sz="2400" dirty="0"/>
          </a:p>
        </p:txBody>
      </p:sp>
      <p:pic>
        <p:nvPicPr>
          <p:cNvPr id="4" name="Picture 3"/>
          <p:cNvPicPr>
            <a:picLocks noChangeAspect="1"/>
          </p:cNvPicPr>
          <p:nvPr/>
        </p:nvPicPr>
        <p:blipFill>
          <a:blip r:embed="rId3"/>
          <a:stretch>
            <a:fillRect/>
          </a:stretch>
        </p:blipFill>
        <p:spPr>
          <a:xfrm>
            <a:off x="5016501" y="2899833"/>
            <a:ext cx="3989919" cy="2292081"/>
          </a:xfrm>
          <a:prstGeom prst="rect">
            <a:avLst/>
          </a:prstGeom>
          <a:ln>
            <a:solidFill>
              <a:srgbClr val="800000"/>
            </a:solidFill>
          </a:ln>
        </p:spPr>
      </p:pic>
      <p:pic>
        <p:nvPicPr>
          <p:cNvPr id="8" name="Picture 7"/>
          <p:cNvPicPr>
            <a:picLocks noChangeAspect="1"/>
          </p:cNvPicPr>
          <p:nvPr/>
        </p:nvPicPr>
        <p:blipFill>
          <a:blip r:embed="rId4"/>
          <a:stretch>
            <a:fillRect/>
          </a:stretch>
        </p:blipFill>
        <p:spPr>
          <a:xfrm>
            <a:off x="343698" y="2902859"/>
            <a:ext cx="4509326" cy="1559983"/>
          </a:xfrm>
          <a:prstGeom prst="rect">
            <a:avLst/>
          </a:prstGeom>
          <a:ln>
            <a:solidFill>
              <a:srgbClr val="800000"/>
            </a:solidFill>
          </a:ln>
        </p:spPr>
      </p:pic>
    </p:spTree>
    <p:extLst>
      <p:ext uri="{BB962C8B-B14F-4D97-AF65-F5344CB8AC3E}">
        <p14:creationId xmlns:p14="http://schemas.microsoft.com/office/powerpoint/2010/main" val="327077714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200" y="335928"/>
            <a:ext cx="8063994" cy="782195"/>
          </a:xfrm>
        </p:spPr>
        <p:txBody>
          <a:bodyPr>
            <a:normAutofit/>
          </a:bodyPr>
          <a:lstStyle/>
          <a:p>
            <a:r>
              <a:rPr lang="en-US" dirty="0" smtClean="0"/>
              <a:t>Experiments: Effectiveness of LSTMs</a:t>
            </a:r>
            <a:endParaRPr lang="en-US" dirty="0"/>
          </a:p>
        </p:txBody>
      </p:sp>
      <p:sp>
        <p:nvSpPr>
          <p:cNvPr id="13" name="TextBox 5"/>
          <p:cNvSpPr txBox="1">
            <a:spLocks noChangeArrowheads="1"/>
          </p:cNvSpPr>
          <p:nvPr/>
        </p:nvSpPr>
        <p:spPr bwMode="auto">
          <a:xfrm>
            <a:off x="457200" y="1403305"/>
            <a:ext cx="8063994" cy="1200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342900" indent="-342900" eaLnBrk="1" hangingPunct="1">
              <a:buFont typeface="Arial"/>
              <a:buChar char="•"/>
            </a:pPr>
            <a:r>
              <a:rPr lang="en-US" b="1" dirty="0" smtClean="0"/>
              <a:t>Data split:</a:t>
            </a:r>
          </a:p>
          <a:p>
            <a:pPr marL="1085850" lvl="1" indent="-342900" eaLnBrk="1" hangingPunct="1">
              <a:buFont typeface="Courier New"/>
              <a:buChar char="o"/>
            </a:pPr>
            <a:r>
              <a:rPr lang="en-US" i="1" dirty="0" smtClean="0"/>
              <a:t>Asynchronous:</a:t>
            </a:r>
            <a:r>
              <a:rPr lang="en-US" b="1" dirty="0" smtClean="0"/>
              <a:t> </a:t>
            </a:r>
            <a:r>
              <a:rPr lang="en-US" dirty="0"/>
              <a:t>8</a:t>
            </a:r>
            <a:r>
              <a:rPr lang="en-US" dirty="0" smtClean="0"/>
              <a:t>0% train, 10% test, 10% valid.</a:t>
            </a:r>
          </a:p>
          <a:p>
            <a:pPr marL="1085850" lvl="1" indent="-342900" eaLnBrk="1" hangingPunct="1">
              <a:buFont typeface="Courier New"/>
              <a:buChar char="o"/>
            </a:pPr>
            <a:r>
              <a:rPr lang="en-US" i="1" dirty="0" smtClean="0"/>
              <a:t>MRDA:</a:t>
            </a:r>
            <a:r>
              <a:rPr lang="en-US" dirty="0" smtClean="0"/>
              <a:t> Same as </a:t>
            </a:r>
            <a:r>
              <a:rPr lang="en-US" dirty="0" err="1" smtClean="0"/>
              <a:t>Jenog</a:t>
            </a:r>
            <a:r>
              <a:rPr lang="en-US" dirty="0" smtClean="0"/>
              <a:t> et al. (2009)</a:t>
            </a:r>
            <a:endParaRPr lang="en-US" dirty="0"/>
          </a:p>
        </p:txBody>
      </p:sp>
      <p:sp>
        <p:nvSpPr>
          <p:cNvPr id="5" name="Date Placeholder 4"/>
          <p:cNvSpPr>
            <a:spLocks noGrp="1"/>
          </p:cNvSpPr>
          <p:nvPr>
            <p:ph type="dt" sz="half" idx="13"/>
          </p:nvPr>
        </p:nvSpPr>
        <p:spPr/>
        <p:txBody>
          <a:bodyPr/>
          <a:lstStyle/>
          <a:p>
            <a:fld id="{574FA90C-0522-2D43-B926-342335CABE4C}" type="datetime1">
              <a:rPr lang="en-CA" smtClean="0"/>
              <a:t>16-08-07</a:t>
            </a:fld>
            <a:endParaRPr lang="en-US"/>
          </a:p>
        </p:txBody>
      </p:sp>
      <p:sp>
        <p:nvSpPr>
          <p:cNvPr id="6" name="Footer Placeholder 5"/>
          <p:cNvSpPr>
            <a:spLocks noGrp="1"/>
          </p:cNvSpPr>
          <p:nvPr>
            <p:ph type="ftr" sz="quarter" idx="14"/>
          </p:nvPr>
        </p:nvSpPr>
        <p:spPr/>
        <p:txBody>
          <a:bodyPr/>
          <a:lstStyle/>
          <a:p>
            <a:r>
              <a:rPr lang="en-US" smtClean="0"/>
              <a:t>ACL-2016</a:t>
            </a:r>
            <a:endParaRPr lang="en-US"/>
          </a:p>
        </p:txBody>
      </p:sp>
      <p:sp>
        <p:nvSpPr>
          <p:cNvPr id="9" name="Slide Number Placeholder 8"/>
          <p:cNvSpPr>
            <a:spLocks noGrp="1"/>
          </p:cNvSpPr>
          <p:nvPr>
            <p:ph type="sldNum" sz="quarter" idx="15"/>
          </p:nvPr>
        </p:nvSpPr>
        <p:spPr/>
        <p:txBody>
          <a:bodyPr/>
          <a:lstStyle/>
          <a:p>
            <a:fld id="{632BBD8B-2315-4A46-BEF8-6475F9DCBCE4}" type="slidenum">
              <a:rPr lang="en-US" smtClean="0"/>
              <a:t>15</a:t>
            </a:fld>
            <a:endParaRPr lang="en-US"/>
          </a:p>
        </p:txBody>
      </p:sp>
      <p:sp>
        <p:nvSpPr>
          <p:cNvPr id="24" name="TextBox 5"/>
          <p:cNvSpPr txBox="1">
            <a:spLocks noChangeArrowheads="1"/>
          </p:cNvSpPr>
          <p:nvPr/>
        </p:nvSpPr>
        <p:spPr bwMode="auto">
          <a:xfrm>
            <a:off x="511903" y="3032031"/>
            <a:ext cx="8508621" cy="1200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342900" indent="-342900" eaLnBrk="1" hangingPunct="1">
              <a:buFont typeface="Arial"/>
              <a:buChar char="•"/>
            </a:pPr>
            <a:r>
              <a:rPr lang="en-US" b="1" dirty="0" smtClean="0"/>
              <a:t>Baselines</a:t>
            </a:r>
            <a:r>
              <a:rPr lang="en-US" b="1" dirty="0" smtClean="0"/>
              <a:t>:</a:t>
            </a:r>
          </a:p>
          <a:p>
            <a:pPr marL="1085850" lvl="1" indent="-342900" eaLnBrk="1" hangingPunct="1">
              <a:buFont typeface="Courier New"/>
              <a:buChar char="o"/>
            </a:pPr>
            <a:r>
              <a:rPr lang="en-US" i="1" dirty="0" smtClean="0"/>
              <a:t>ME:</a:t>
            </a:r>
            <a:r>
              <a:rPr lang="en-US" b="1" dirty="0" smtClean="0"/>
              <a:t> </a:t>
            </a:r>
            <a:r>
              <a:rPr lang="en-US" dirty="0" err="1" smtClean="0"/>
              <a:t>MaxEnt</a:t>
            </a:r>
            <a:r>
              <a:rPr lang="en-US" dirty="0" smtClean="0"/>
              <a:t> with </a:t>
            </a:r>
            <a:r>
              <a:rPr lang="en-US" dirty="0" err="1" smtClean="0"/>
              <a:t>BoW</a:t>
            </a:r>
            <a:r>
              <a:rPr lang="en-US" dirty="0" smtClean="0"/>
              <a:t> representation</a:t>
            </a:r>
          </a:p>
          <a:p>
            <a:pPr marL="1085850" lvl="1" indent="-342900" eaLnBrk="1" hangingPunct="1">
              <a:buFont typeface="Courier New"/>
              <a:buChar char="o"/>
            </a:pPr>
            <a:r>
              <a:rPr lang="en-US" i="1" dirty="0" smtClean="0"/>
              <a:t>MLP:</a:t>
            </a:r>
            <a:r>
              <a:rPr lang="en-US" dirty="0" smtClean="0"/>
              <a:t> One hidden layer MLP with </a:t>
            </a:r>
            <a:r>
              <a:rPr lang="en-US" dirty="0" err="1" smtClean="0"/>
              <a:t>BoW</a:t>
            </a:r>
            <a:r>
              <a:rPr lang="en-US" dirty="0" smtClean="0"/>
              <a:t> representation</a:t>
            </a:r>
            <a:endParaRPr lang="en-US" dirty="0"/>
          </a:p>
        </p:txBody>
      </p:sp>
      <p:sp>
        <p:nvSpPr>
          <p:cNvPr id="25" name="TextBox 5"/>
          <p:cNvSpPr txBox="1">
            <a:spLocks noChangeArrowheads="1"/>
          </p:cNvSpPr>
          <p:nvPr/>
        </p:nvSpPr>
        <p:spPr bwMode="auto">
          <a:xfrm>
            <a:off x="533185" y="4537015"/>
            <a:ext cx="8508621"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342900" indent="-342900" eaLnBrk="1" hangingPunct="1">
              <a:buFont typeface="Arial"/>
              <a:buChar char="•"/>
            </a:pPr>
            <a:r>
              <a:rPr lang="en-US" b="1" dirty="0" smtClean="0"/>
              <a:t>LSTM settings</a:t>
            </a:r>
            <a:r>
              <a:rPr lang="en-US" b="1" dirty="0" smtClean="0"/>
              <a:t>:</a:t>
            </a:r>
          </a:p>
          <a:p>
            <a:pPr marL="1085850" lvl="1" indent="-342900" eaLnBrk="1" hangingPunct="1">
              <a:buFont typeface="Courier New"/>
              <a:buChar char="o"/>
            </a:pPr>
            <a:r>
              <a:rPr lang="en-US" dirty="0" smtClean="0"/>
              <a:t>ADAM (</a:t>
            </a:r>
            <a:r>
              <a:rPr lang="en-US" dirty="0" err="1" smtClean="0"/>
              <a:t>Kingma</a:t>
            </a:r>
            <a:r>
              <a:rPr lang="en-US" dirty="0" smtClean="0"/>
              <a:t> &amp; Ba, 2014) learning alg. </a:t>
            </a:r>
          </a:p>
          <a:p>
            <a:pPr marL="1085850" lvl="1" indent="-342900" eaLnBrk="1" hangingPunct="1">
              <a:buFont typeface="Courier New"/>
              <a:buChar char="o"/>
            </a:pPr>
            <a:r>
              <a:rPr lang="en-US" dirty="0" smtClean="0"/>
              <a:t>Dropout &amp; Early stopping.</a:t>
            </a:r>
          </a:p>
          <a:p>
            <a:pPr marL="1085850" lvl="1" indent="-342900" eaLnBrk="1" hangingPunct="1">
              <a:buFont typeface="Courier New"/>
              <a:buChar char="o"/>
            </a:pPr>
            <a:r>
              <a:rPr lang="en-US" dirty="0" smtClean="0"/>
              <a:t>Random &amp; Word2Vec initialization. </a:t>
            </a:r>
            <a:endParaRPr lang="en-US" dirty="0"/>
          </a:p>
        </p:txBody>
      </p:sp>
    </p:spTree>
    <p:extLst>
      <p:ext uri="{BB962C8B-B14F-4D97-AF65-F5344CB8AC3E}">
        <p14:creationId xmlns:p14="http://schemas.microsoft.com/office/powerpoint/2010/main" val="300766248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200" y="335928"/>
            <a:ext cx="8063994" cy="782195"/>
          </a:xfrm>
        </p:spPr>
        <p:txBody>
          <a:bodyPr>
            <a:normAutofit/>
          </a:bodyPr>
          <a:lstStyle/>
          <a:p>
            <a:r>
              <a:rPr lang="en-US" dirty="0" smtClean="0"/>
              <a:t>Experiments: Effectiveness of LSTMs</a:t>
            </a:r>
            <a:endParaRPr lang="en-US" dirty="0"/>
          </a:p>
        </p:txBody>
      </p:sp>
      <p:sp>
        <p:nvSpPr>
          <p:cNvPr id="5" name="Date Placeholder 4"/>
          <p:cNvSpPr>
            <a:spLocks noGrp="1"/>
          </p:cNvSpPr>
          <p:nvPr>
            <p:ph type="dt" sz="half" idx="13"/>
          </p:nvPr>
        </p:nvSpPr>
        <p:spPr/>
        <p:txBody>
          <a:bodyPr/>
          <a:lstStyle/>
          <a:p>
            <a:fld id="{574FA90C-0522-2D43-B926-342335CABE4C}" type="datetime1">
              <a:rPr lang="en-CA" smtClean="0"/>
              <a:t>16-08-09</a:t>
            </a:fld>
            <a:endParaRPr lang="en-US"/>
          </a:p>
        </p:txBody>
      </p:sp>
      <p:sp>
        <p:nvSpPr>
          <p:cNvPr id="6" name="Footer Placeholder 5"/>
          <p:cNvSpPr>
            <a:spLocks noGrp="1"/>
          </p:cNvSpPr>
          <p:nvPr>
            <p:ph type="ftr" sz="quarter" idx="14"/>
          </p:nvPr>
        </p:nvSpPr>
        <p:spPr/>
        <p:txBody>
          <a:bodyPr/>
          <a:lstStyle/>
          <a:p>
            <a:r>
              <a:rPr lang="en-US" smtClean="0"/>
              <a:t>ACL-2016</a:t>
            </a:r>
            <a:endParaRPr lang="en-US"/>
          </a:p>
        </p:txBody>
      </p:sp>
      <p:sp>
        <p:nvSpPr>
          <p:cNvPr id="9" name="Slide Number Placeholder 8"/>
          <p:cNvSpPr>
            <a:spLocks noGrp="1"/>
          </p:cNvSpPr>
          <p:nvPr>
            <p:ph type="sldNum" sz="quarter" idx="15"/>
          </p:nvPr>
        </p:nvSpPr>
        <p:spPr/>
        <p:txBody>
          <a:bodyPr/>
          <a:lstStyle/>
          <a:p>
            <a:fld id="{632BBD8B-2315-4A46-BEF8-6475F9DCBCE4}" type="slidenum">
              <a:rPr lang="en-US" smtClean="0"/>
              <a:t>16</a:t>
            </a:fld>
            <a:endParaRPr lang="en-US"/>
          </a:p>
        </p:txBody>
      </p:sp>
      <p:pic>
        <p:nvPicPr>
          <p:cNvPr id="3" name="Picture 2"/>
          <p:cNvPicPr>
            <a:picLocks noChangeAspect="1"/>
          </p:cNvPicPr>
          <p:nvPr/>
        </p:nvPicPr>
        <p:blipFill>
          <a:blip r:embed="rId3"/>
          <a:stretch>
            <a:fillRect/>
          </a:stretch>
        </p:blipFill>
        <p:spPr>
          <a:xfrm>
            <a:off x="86840" y="1760232"/>
            <a:ext cx="9013740" cy="3053737"/>
          </a:xfrm>
          <a:prstGeom prst="rect">
            <a:avLst/>
          </a:prstGeom>
        </p:spPr>
      </p:pic>
      <p:sp>
        <p:nvSpPr>
          <p:cNvPr id="7" name="TextBox 6"/>
          <p:cNvSpPr txBox="1"/>
          <p:nvPr/>
        </p:nvSpPr>
        <p:spPr>
          <a:xfrm>
            <a:off x="457200" y="5001335"/>
            <a:ext cx="8432801" cy="1200329"/>
          </a:xfrm>
          <a:prstGeom prst="rect">
            <a:avLst/>
          </a:prstGeom>
          <a:noFill/>
        </p:spPr>
        <p:txBody>
          <a:bodyPr wrap="square" rtlCol="0">
            <a:spAutoFit/>
          </a:bodyPr>
          <a:lstStyle/>
          <a:p>
            <a:pPr marL="285750" indent="-285750">
              <a:buFont typeface="Arial"/>
              <a:buChar char="•"/>
            </a:pPr>
            <a:r>
              <a:rPr lang="en-US" dirty="0" err="1"/>
              <a:t>Jeong</a:t>
            </a:r>
            <a:r>
              <a:rPr lang="en-US" dirty="0"/>
              <a:t> et al. (All): using ME with all features, e.g., n-gram, speaker, dependency, POS.</a:t>
            </a:r>
          </a:p>
          <a:p>
            <a:pPr marL="285750" indent="-285750">
              <a:buFont typeface="Arial"/>
              <a:buChar char="•"/>
            </a:pPr>
            <a:r>
              <a:rPr lang="en-US" dirty="0" smtClean="0"/>
              <a:t>LSTMs and </a:t>
            </a:r>
            <a:r>
              <a:rPr lang="en-US" dirty="0" err="1" smtClean="0"/>
              <a:t>Jeong</a:t>
            </a:r>
            <a:r>
              <a:rPr lang="en-US" dirty="0" smtClean="0"/>
              <a:t> et al. (</a:t>
            </a:r>
            <a:r>
              <a:rPr lang="en-US" dirty="0" err="1" smtClean="0"/>
              <a:t>ng</a:t>
            </a:r>
            <a:r>
              <a:rPr lang="en-US" dirty="0" smtClean="0"/>
              <a:t>) use the same information.</a:t>
            </a:r>
          </a:p>
          <a:p>
            <a:pPr marL="285750" indent="-285750">
              <a:buFont typeface="Arial"/>
              <a:buChar char="•"/>
            </a:pPr>
            <a:r>
              <a:rPr lang="en-US" dirty="0" smtClean="0"/>
              <a:t>All LSTM variants achieve state-of-the-art results on MRDA.</a:t>
            </a:r>
          </a:p>
          <a:p>
            <a:pPr marL="285750" indent="-285750">
              <a:buFont typeface="Arial"/>
              <a:buChar char="•"/>
            </a:pPr>
            <a:r>
              <a:rPr lang="en-US" dirty="0" smtClean="0"/>
              <a:t>B-</a:t>
            </a:r>
            <a:r>
              <a:rPr lang="en-US" dirty="0" err="1" smtClean="0"/>
              <a:t>LSTM</a:t>
            </a:r>
            <a:r>
              <a:rPr lang="en-US" baseline="-25000" dirty="0" err="1" smtClean="0"/>
              <a:t>p</a:t>
            </a:r>
            <a:r>
              <a:rPr lang="en-US" baseline="-25000" dirty="0" smtClean="0"/>
              <a:t> </a:t>
            </a:r>
            <a:r>
              <a:rPr lang="en-US" dirty="0" smtClean="0"/>
              <a:t>is significantly better than the best existing result.</a:t>
            </a:r>
            <a:endParaRPr lang="en-US" dirty="0"/>
          </a:p>
        </p:txBody>
      </p:sp>
      <p:sp>
        <p:nvSpPr>
          <p:cNvPr id="10" name="Rectangle 9"/>
          <p:cNvSpPr/>
          <p:nvPr/>
        </p:nvSpPr>
        <p:spPr>
          <a:xfrm>
            <a:off x="7716762" y="2467427"/>
            <a:ext cx="1308720" cy="2261809"/>
          </a:xfrm>
          <a:prstGeom prst="rect">
            <a:avLst/>
          </a:prstGeom>
          <a:noFill/>
          <a:ln>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598067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200" y="335928"/>
            <a:ext cx="8063994" cy="782195"/>
          </a:xfrm>
        </p:spPr>
        <p:txBody>
          <a:bodyPr>
            <a:normAutofit/>
          </a:bodyPr>
          <a:lstStyle/>
          <a:p>
            <a:r>
              <a:rPr lang="en-US" dirty="0" smtClean="0"/>
              <a:t>Experiments: Effectiveness of LSTMs</a:t>
            </a:r>
            <a:endParaRPr lang="en-US" dirty="0"/>
          </a:p>
        </p:txBody>
      </p:sp>
      <p:sp>
        <p:nvSpPr>
          <p:cNvPr id="5" name="Date Placeholder 4"/>
          <p:cNvSpPr>
            <a:spLocks noGrp="1"/>
          </p:cNvSpPr>
          <p:nvPr>
            <p:ph type="dt" sz="half" idx="13"/>
          </p:nvPr>
        </p:nvSpPr>
        <p:spPr/>
        <p:txBody>
          <a:bodyPr/>
          <a:lstStyle/>
          <a:p>
            <a:fld id="{574FA90C-0522-2D43-B926-342335CABE4C}" type="datetime1">
              <a:rPr lang="en-CA" smtClean="0"/>
              <a:t>16-08-07</a:t>
            </a:fld>
            <a:endParaRPr lang="en-US"/>
          </a:p>
        </p:txBody>
      </p:sp>
      <p:sp>
        <p:nvSpPr>
          <p:cNvPr id="6" name="Footer Placeholder 5"/>
          <p:cNvSpPr>
            <a:spLocks noGrp="1"/>
          </p:cNvSpPr>
          <p:nvPr>
            <p:ph type="ftr" sz="quarter" idx="14"/>
          </p:nvPr>
        </p:nvSpPr>
        <p:spPr/>
        <p:txBody>
          <a:bodyPr/>
          <a:lstStyle/>
          <a:p>
            <a:r>
              <a:rPr lang="en-US" smtClean="0"/>
              <a:t>ACL-2016</a:t>
            </a:r>
            <a:endParaRPr lang="en-US"/>
          </a:p>
        </p:txBody>
      </p:sp>
      <p:sp>
        <p:nvSpPr>
          <p:cNvPr id="9" name="Slide Number Placeholder 8"/>
          <p:cNvSpPr>
            <a:spLocks noGrp="1"/>
          </p:cNvSpPr>
          <p:nvPr>
            <p:ph type="sldNum" sz="quarter" idx="15"/>
          </p:nvPr>
        </p:nvSpPr>
        <p:spPr/>
        <p:txBody>
          <a:bodyPr/>
          <a:lstStyle/>
          <a:p>
            <a:fld id="{632BBD8B-2315-4A46-BEF8-6475F9DCBCE4}" type="slidenum">
              <a:rPr lang="en-US" smtClean="0"/>
              <a:t>17</a:t>
            </a:fld>
            <a:endParaRPr lang="en-US"/>
          </a:p>
        </p:txBody>
      </p:sp>
      <p:pic>
        <p:nvPicPr>
          <p:cNvPr id="3" name="Picture 2"/>
          <p:cNvPicPr>
            <a:picLocks noChangeAspect="1"/>
          </p:cNvPicPr>
          <p:nvPr/>
        </p:nvPicPr>
        <p:blipFill>
          <a:blip r:embed="rId3"/>
          <a:stretch>
            <a:fillRect/>
          </a:stretch>
        </p:blipFill>
        <p:spPr>
          <a:xfrm>
            <a:off x="86840" y="1760232"/>
            <a:ext cx="9013740" cy="3053737"/>
          </a:xfrm>
          <a:prstGeom prst="rect">
            <a:avLst/>
          </a:prstGeom>
        </p:spPr>
      </p:pic>
      <p:sp>
        <p:nvSpPr>
          <p:cNvPr id="7" name="TextBox 6"/>
          <p:cNvSpPr txBox="1"/>
          <p:nvPr/>
        </p:nvSpPr>
        <p:spPr>
          <a:xfrm>
            <a:off x="597027" y="5243235"/>
            <a:ext cx="8089774" cy="646331"/>
          </a:xfrm>
          <a:prstGeom prst="rect">
            <a:avLst/>
          </a:prstGeom>
          <a:noFill/>
        </p:spPr>
        <p:txBody>
          <a:bodyPr wrap="square" rtlCol="0">
            <a:spAutoFit/>
          </a:bodyPr>
          <a:lstStyle/>
          <a:p>
            <a:pPr marL="285750" indent="-285750">
              <a:buFont typeface="Arial"/>
              <a:buChar char="•"/>
            </a:pPr>
            <a:r>
              <a:rPr lang="en-US" dirty="0" smtClean="0"/>
              <a:t>Pre-trained Google vectors give better initialization.</a:t>
            </a:r>
          </a:p>
          <a:p>
            <a:pPr marL="285750" indent="-285750">
              <a:buFont typeface="Arial"/>
              <a:buChar char="•"/>
            </a:pPr>
            <a:r>
              <a:rPr lang="en-US" dirty="0" smtClean="0"/>
              <a:t>Bi-directional LSTMs perform better than their unidirectional counterpart.</a:t>
            </a:r>
            <a:endParaRPr lang="en-US" dirty="0"/>
          </a:p>
        </p:txBody>
      </p:sp>
      <p:sp>
        <p:nvSpPr>
          <p:cNvPr id="10" name="Rectangle 9"/>
          <p:cNvSpPr/>
          <p:nvPr/>
        </p:nvSpPr>
        <p:spPr>
          <a:xfrm>
            <a:off x="162825" y="3639091"/>
            <a:ext cx="8803424" cy="1096413"/>
          </a:xfrm>
          <a:prstGeom prst="rect">
            <a:avLst/>
          </a:prstGeom>
          <a:noFill/>
          <a:ln>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7805503"/>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200" y="335928"/>
            <a:ext cx="8063994" cy="782195"/>
          </a:xfrm>
        </p:spPr>
        <p:txBody>
          <a:bodyPr>
            <a:normAutofit/>
          </a:bodyPr>
          <a:lstStyle/>
          <a:p>
            <a:r>
              <a:rPr lang="en-US" dirty="0" smtClean="0"/>
              <a:t>Experiments: Effectiveness of LSTMs</a:t>
            </a:r>
            <a:endParaRPr lang="en-US" dirty="0"/>
          </a:p>
        </p:txBody>
      </p:sp>
      <p:sp>
        <p:nvSpPr>
          <p:cNvPr id="5" name="Date Placeholder 4"/>
          <p:cNvSpPr>
            <a:spLocks noGrp="1"/>
          </p:cNvSpPr>
          <p:nvPr>
            <p:ph type="dt" sz="half" idx="13"/>
          </p:nvPr>
        </p:nvSpPr>
        <p:spPr/>
        <p:txBody>
          <a:bodyPr/>
          <a:lstStyle/>
          <a:p>
            <a:fld id="{574FA90C-0522-2D43-B926-342335CABE4C}" type="datetime1">
              <a:rPr lang="en-CA" smtClean="0"/>
              <a:t>16-08-07</a:t>
            </a:fld>
            <a:endParaRPr lang="en-US"/>
          </a:p>
        </p:txBody>
      </p:sp>
      <p:sp>
        <p:nvSpPr>
          <p:cNvPr id="6" name="Footer Placeholder 5"/>
          <p:cNvSpPr>
            <a:spLocks noGrp="1"/>
          </p:cNvSpPr>
          <p:nvPr>
            <p:ph type="ftr" sz="quarter" idx="14"/>
          </p:nvPr>
        </p:nvSpPr>
        <p:spPr/>
        <p:txBody>
          <a:bodyPr/>
          <a:lstStyle/>
          <a:p>
            <a:r>
              <a:rPr lang="en-US" smtClean="0"/>
              <a:t>ACL-2016</a:t>
            </a:r>
            <a:endParaRPr lang="en-US"/>
          </a:p>
        </p:txBody>
      </p:sp>
      <p:sp>
        <p:nvSpPr>
          <p:cNvPr id="9" name="Slide Number Placeholder 8"/>
          <p:cNvSpPr>
            <a:spLocks noGrp="1"/>
          </p:cNvSpPr>
          <p:nvPr>
            <p:ph type="sldNum" sz="quarter" idx="15"/>
          </p:nvPr>
        </p:nvSpPr>
        <p:spPr/>
        <p:txBody>
          <a:bodyPr/>
          <a:lstStyle/>
          <a:p>
            <a:fld id="{632BBD8B-2315-4A46-BEF8-6475F9DCBCE4}" type="slidenum">
              <a:rPr lang="en-US" smtClean="0"/>
              <a:t>18</a:t>
            </a:fld>
            <a:endParaRPr lang="en-US"/>
          </a:p>
        </p:txBody>
      </p:sp>
      <p:pic>
        <p:nvPicPr>
          <p:cNvPr id="3" name="Picture 2"/>
          <p:cNvPicPr>
            <a:picLocks noChangeAspect="1"/>
          </p:cNvPicPr>
          <p:nvPr/>
        </p:nvPicPr>
        <p:blipFill>
          <a:blip r:embed="rId3"/>
          <a:stretch>
            <a:fillRect/>
          </a:stretch>
        </p:blipFill>
        <p:spPr>
          <a:xfrm>
            <a:off x="86840" y="1760232"/>
            <a:ext cx="9013740" cy="3053737"/>
          </a:xfrm>
          <a:prstGeom prst="rect">
            <a:avLst/>
          </a:prstGeom>
        </p:spPr>
      </p:pic>
      <p:sp>
        <p:nvSpPr>
          <p:cNvPr id="7" name="TextBox 6"/>
          <p:cNvSpPr txBox="1"/>
          <p:nvPr/>
        </p:nvSpPr>
        <p:spPr>
          <a:xfrm>
            <a:off x="597027" y="5243235"/>
            <a:ext cx="8089774" cy="923330"/>
          </a:xfrm>
          <a:prstGeom prst="rect">
            <a:avLst/>
          </a:prstGeom>
          <a:noFill/>
        </p:spPr>
        <p:txBody>
          <a:bodyPr wrap="square" rtlCol="0">
            <a:spAutoFit/>
          </a:bodyPr>
          <a:lstStyle/>
          <a:p>
            <a:pPr marL="285750" indent="-285750">
              <a:buFont typeface="Arial"/>
              <a:buChar char="•"/>
            </a:pPr>
            <a:r>
              <a:rPr lang="en-US" dirty="0" smtClean="0"/>
              <a:t>ME and MLP baselines outperform LSTMs by a good margin.</a:t>
            </a:r>
          </a:p>
          <a:p>
            <a:pPr marL="285750" indent="-285750">
              <a:buFont typeface="Arial"/>
              <a:buChar char="•"/>
            </a:pPr>
            <a:r>
              <a:rPr lang="en-US" dirty="0" smtClean="0"/>
              <a:t>Same observation with 5-fold cross validation over the whole corpus.</a:t>
            </a:r>
          </a:p>
          <a:p>
            <a:pPr marL="285750" indent="-285750">
              <a:buFont typeface="Arial"/>
              <a:buChar char="•"/>
            </a:pPr>
            <a:r>
              <a:rPr lang="en-US" dirty="0" smtClean="0"/>
              <a:t>Not surprising since LSTMs have a lot of parameters.</a:t>
            </a:r>
            <a:endParaRPr lang="en-US" dirty="0"/>
          </a:p>
        </p:txBody>
      </p:sp>
      <p:sp>
        <p:nvSpPr>
          <p:cNvPr id="10" name="Rectangle 9"/>
          <p:cNvSpPr/>
          <p:nvPr/>
        </p:nvSpPr>
        <p:spPr>
          <a:xfrm>
            <a:off x="162825" y="3119264"/>
            <a:ext cx="6285059" cy="1628335"/>
          </a:xfrm>
          <a:prstGeom prst="rect">
            <a:avLst/>
          </a:prstGeom>
          <a:noFill/>
          <a:ln>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747265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200" y="335928"/>
            <a:ext cx="8063994" cy="782195"/>
          </a:xfrm>
        </p:spPr>
        <p:txBody>
          <a:bodyPr>
            <a:normAutofit/>
          </a:bodyPr>
          <a:lstStyle/>
          <a:p>
            <a:r>
              <a:rPr lang="en-US" dirty="0" smtClean="0"/>
              <a:t>Experiments: Effectiveness of LSTMs</a:t>
            </a:r>
            <a:endParaRPr lang="en-US" dirty="0"/>
          </a:p>
        </p:txBody>
      </p:sp>
      <p:sp>
        <p:nvSpPr>
          <p:cNvPr id="5" name="Date Placeholder 4"/>
          <p:cNvSpPr>
            <a:spLocks noGrp="1"/>
          </p:cNvSpPr>
          <p:nvPr>
            <p:ph type="dt" sz="half" idx="13"/>
          </p:nvPr>
        </p:nvSpPr>
        <p:spPr/>
        <p:txBody>
          <a:bodyPr/>
          <a:lstStyle/>
          <a:p>
            <a:fld id="{574FA90C-0522-2D43-B926-342335CABE4C}" type="datetime1">
              <a:rPr lang="en-CA" smtClean="0"/>
              <a:t>16-08-07</a:t>
            </a:fld>
            <a:endParaRPr lang="en-US"/>
          </a:p>
        </p:txBody>
      </p:sp>
      <p:sp>
        <p:nvSpPr>
          <p:cNvPr id="6" name="Footer Placeholder 5"/>
          <p:cNvSpPr>
            <a:spLocks noGrp="1"/>
          </p:cNvSpPr>
          <p:nvPr>
            <p:ph type="ftr" sz="quarter" idx="14"/>
          </p:nvPr>
        </p:nvSpPr>
        <p:spPr/>
        <p:txBody>
          <a:bodyPr/>
          <a:lstStyle/>
          <a:p>
            <a:r>
              <a:rPr lang="en-US" smtClean="0"/>
              <a:t>ACL-2016</a:t>
            </a:r>
            <a:endParaRPr lang="en-US"/>
          </a:p>
        </p:txBody>
      </p:sp>
      <p:sp>
        <p:nvSpPr>
          <p:cNvPr id="9" name="Slide Number Placeholder 8"/>
          <p:cNvSpPr>
            <a:spLocks noGrp="1"/>
          </p:cNvSpPr>
          <p:nvPr>
            <p:ph type="sldNum" sz="quarter" idx="15"/>
          </p:nvPr>
        </p:nvSpPr>
        <p:spPr/>
        <p:txBody>
          <a:bodyPr/>
          <a:lstStyle/>
          <a:p>
            <a:fld id="{632BBD8B-2315-4A46-BEF8-6475F9DCBCE4}" type="slidenum">
              <a:rPr lang="en-US" smtClean="0"/>
              <a:t>19</a:t>
            </a:fld>
            <a:endParaRPr lang="en-US"/>
          </a:p>
        </p:txBody>
      </p:sp>
      <p:pic>
        <p:nvPicPr>
          <p:cNvPr id="4" name="Picture 3"/>
          <p:cNvPicPr>
            <a:picLocks noChangeAspect="1"/>
          </p:cNvPicPr>
          <p:nvPr/>
        </p:nvPicPr>
        <p:blipFill>
          <a:blip r:embed="rId3"/>
          <a:stretch>
            <a:fillRect/>
          </a:stretch>
        </p:blipFill>
        <p:spPr>
          <a:xfrm>
            <a:off x="1528686" y="2655353"/>
            <a:ext cx="5399939" cy="1849703"/>
          </a:xfrm>
          <a:prstGeom prst="rect">
            <a:avLst/>
          </a:prstGeom>
        </p:spPr>
      </p:pic>
      <p:sp>
        <p:nvSpPr>
          <p:cNvPr id="8" name="TextBox 7"/>
          <p:cNvSpPr txBox="1"/>
          <p:nvPr/>
        </p:nvSpPr>
        <p:spPr>
          <a:xfrm>
            <a:off x="738142" y="1443789"/>
            <a:ext cx="7110040" cy="830997"/>
          </a:xfrm>
          <a:prstGeom prst="rect">
            <a:avLst/>
          </a:prstGeom>
          <a:noFill/>
        </p:spPr>
        <p:txBody>
          <a:bodyPr wrap="square" rtlCol="0">
            <a:spAutoFit/>
          </a:bodyPr>
          <a:lstStyle/>
          <a:p>
            <a:pPr marL="342900" indent="-342900">
              <a:buFont typeface="Arial"/>
              <a:buChar char="•"/>
            </a:pPr>
            <a:r>
              <a:rPr lang="en-US" sz="2400" dirty="0" smtClean="0"/>
              <a:t>Results after training on a concatenated dataset:</a:t>
            </a:r>
          </a:p>
          <a:p>
            <a:pPr marL="1714500" lvl="3" indent="-342900">
              <a:buFont typeface="Courier New"/>
              <a:buChar char="o"/>
            </a:pPr>
            <a:r>
              <a:rPr lang="en-US" sz="2400" dirty="0" smtClean="0"/>
              <a:t>MRDA + TA + BC3 + QC3</a:t>
            </a:r>
            <a:endParaRPr lang="en-US" sz="2400" dirty="0"/>
          </a:p>
        </p:txBody>
      </p:sp>
      <p:sp>
        <p:nvSpPr>
          <p:cNvPr id="11" name="TextBox 10"/>
          <p:cNvSpPr txBox="1"/>
          <p:nvPr/>
        </p:nvSpPr>
        <p:spPr>
          <a:xfrm>
            <a:off x="1528686" y="4971846"/>
            <a:ext cx="5982990" cy="923330"/>
          </a:xfrm>
          <a:prstGeom prst="rect">
            <a:avLst/>
          </a:prstGeom>
          <a:noFill/>
        </p:spPr>
        <p:txBody>
          <a:bodyPr wrap="square" rtlCol="0">
            <a:spAutoFit/>
          </a:bodyPr>
          <a:lstStyle/>
          <a:p>
            <a:pPr marL="285750" indent="-285750">
              <a:buFont typeface="Arial"/>
              <a:buChar char="•"/>
            </a:pPr>
            <a:r>
              <a:rPr lang="en-US" dirty="0" smtClean="0"/>
              <a:t>Bi-directional LSTM outperforms the baselines.</a:t>
            </a:r>
          </a:p>
          <a:p>
            <a:pPr marL="285750" indent="-285750">
              <a:buFont typeface="Arial"/>
              <a:buChar char="•"/>
            </a:pPr>
            <a:r>
              <a:rPr lang="en-US" dirty="0" smtClean="0"/>
              <a:t>ME and MLP suffer from data diversity. </a:t>
            </a:r>
          </a:p>
          <a:p>
            <a:pPr marL="285750" indent="-285750">
              <a:buFont typeface="Arial"/>
              <a:buChar char="•"/>
            </a:pPr>
            <a:r>
              <a:rPr lang="en-US" dirty="0"/>
              <a:t>Bi-directional LSTM </a:t>
            </a:r>
            <a:r>
              <a:rPr lang="en-US" dirty="0" smtClean="0"/>
              <a:t>gives better sentence representation</a:t>
            </a:r>
            <a:endParaRPr lang="en-US" dirty="0"/>
          </a:p>
        </p:txBody>
      </p:sp>
    </p:spTree>
    <p:extLst>
      <p:ext uri="{BB962C8B-B14F-4D97-AF65-F5344CB8AC3E}">
        <p14:creationId xmlns:p14="http://schemas.microsoft.com/office/powerpoint/2010/main" val="399364753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54711" y="213632"/>
            <a:ext cx="6102304" cy="577313"/>
          </a:xfrm>
        </p:spPr>
        <p:txBody>
          <a:bodyPr>
            <a:normAutofit lnSpcReduction="10000"/>
          </a:bodyPr>
          <a:lstStyle/>
          <a:p>
            <a:r>
              <a:rPr lang="en-US" dirty="0" smtClean="0"/>
              <a:t>Asynchronous Conversations</a:t>
            </a:r>
            <a:endParaRPr lang="en-US" dirty="0"/>
          </a:p>
        </p:txBody>
      </p:sp>
      <p:sp>
        <p:nvSpPr>
          <p:cNvPr id="3" name="Text Placeholder 2"/>
          <p:cNvSpPr>
            <a:spLocks noGrp="1"/>
          </p:cNvSpPr>
          <p:nvPr>
            <p:ph type="body" sz="quarter" idx="11"/>
          </p:nvPr>
        </p:nvSpPr>
        <p:spPr>
          <a:xfrm>
            <a:off x="754711" y="1393294"/>
            <a:ext cx="8124698" cy="1049208"/>
          </a:xfrm>
        </p:spPr>
        <p:txBody>
          <a:bodyPr>
            <a:normAutofit/>
          </a:bodyPr>
          <a:lstStyle/>
          <a:p>
            <a:pPr marL="342900" indent="-342900">
              <a:buFont typeface="Arial"/>
              <a:buChar char="•"/>
            </a:pPr>
            <a:r>
              <a:rPr lang="en-US" sz="2400" dirty="0" smtClean="0">
                <a:solidFill>
                  <a:schemeClr val="tx1"/>
                </a:solidFill>
              </a:rPr>
              <a:t>Conversations where participants communicate with each other at different times.</a:t>
            </a:r>
            <a:endParaRPr lang="en-US" sz="2400" dirty="0">
              <a:solidFill>
                <a:schemeClr val="tx1"/>
              </a:solidFill>
            </a:endParaRPr>
          </a:p>
        </p:txBody>
      </p:sp>
      <p:sp>
        <p:nvSpPr>
          <p:cNvPr id="5" name="Date Placeholder 4"/>
          <p:cNvSpPr>
            <a:spLocks noGrp="1"/>
          </p:cNvSpPr>
          <p:nvPr>
            <p:ph type="dt" sz="half" idx="13"/>
          </p:nvPr>
        </p:nvSpPr>
        <p:spPr/>
        <p:txBody>
          <a:bodyPr/>
          <a:lstStyle/>
          <a:p>
            <a:fld id="{6A7A8DB7-4944-C940-A58C-A4A74A7A125B}" type="datetime1">
              <a:rPr lang="en-CA" smtClean="0"/>
              <a:t>16-08-08</a:t>
            </a:fld>
            <a:endParaRPr lang="en-US"/>
          </a:p>
        </p:txBody>
      </p:sp>
      <p:sp>
        <p:nvSpPr>
          <p:cNvPr id="6" name="Footer Placeholder 5"/>
          <p:cNvSpPr>
            <a:spLocks noGrp="1"/>
          </p:cNvSpPr>
          <p:nvPr>
            <p:ph type="ftr" sz="quarter" idx="14"/>
          </p:nvPr>
        </p:nvSpPr>
        <p:spPr/>
        <p:txBody>
          <a:bodyPr/>
          <a:lstStyle/>
          <a:p>
            <a:r>
              <a:rPr lang="en-US" smtClean="0"/>
              <a:t>ACL-2016</a:t>
            </a:r>
            <a:endParaRPr lang="en-US"/>
          </a:p>
        </p:txBody>
      </p:sp>
      <p:sp>
        <p:nvSpPr>
          <p:cNvPr id="7" name="Slide Number Placeholder 6"/>
          <p:cNvSpPr>
            <a:spLocks noGrp="1"/>
          </p:cNvSpPr>
          <p:nvPr>
            <p:ph type="sldNum" sz="quarter" idx="15"/>
          </p:nvPr>
        </p:nvSpPr>
        <p:spPr/>
        <p:txBody>
          <a:bodyPr/>
          <a:lstStyle/>
          <a:p>
            <a:fld id="{632BBD8B-2315-4A46-BEF8-6475F9DCBCE4}" type="slidenum">
              <a:rPr lang="en-US" smtClean="0"/>
              <a:t>2</a:t>
            </a:fld>
            <a:endParaRPr lang="en-US"/>
          </a:p>
        </p:txBody>
      </p:sp>
      <p:pic>
        <p:nvPicPr>
          <p:cNvPr id="13" name="Picture 35"/>
          <p:cNvPicPr>
            <a:picLocks noChangeAspect="1" noChangeArrowheads="1"/>
          </p:cNvPicPr>
          <p:nvPr/>
        </p:nvPicPr>
        <p:blipFill>
          <a:blip r:embed="rId2" cstate="print"/>
          <a:srcRect/>
          <a:stretch>
            <a:fillRect/>
          </a:stretch>
        </p:blipFill>
        <p:spPr bwMode="auto">
          <a:xfrm>
            <a:off x="5689434" y="2743757"/>
            <a:ext cx="3352800" cy="1018282"/>
          </a:xfrm>
          <a:prstGeom prst="rect">
            <a:avLst/>
          </a:prstGeom>
          <a:noFill/>
          <a:ln w="9525">
            <a:noFill/>
            <a:miter lim="800000"/>
            <a:headEnd/>
            <a:tailEnd/>
          </a:ln>
        </p:spPr>
      </p:pic>
      <p:pic>
        <p:nvPicPr>
          <p:cNvPr id="14" name="Picture 36"/>
          <p:cNvPicPr>
            <a:picLocks noChangeAspect="1" noChangeArrowheads="1"/>
          </p:cNvPicPr>
          <p:nvPr/>
        </p:nvPicPr>
        <p:blipFill>
          <a:blip r:embed="rId3" cstate="print"/>
          <a:srcRect/>
          <a:stretch>
            <a:fillRect/>
          </a:stretch>
        </p:blipFill>
        <p:spPr bwMode="auto">
          <a:xfrm>
            <a:off x="4055683" y="4675967"/>
            <a:ext cx="1107281" cy="1155121"/>
          </a:xfrm>
          <a:prstGeom prst="rect">
            <a:avLst/>
          </a:prstGeom>
          <a:noFill/>
          <a:ln w="9525">
            <a:noFill/>
            <a:miter lim="800000"/>
            <a:headEnd/>
            <a:tailEnd/>
          </a:ln>
        </p:spPr>
      </p:pic>
      <p:pic>
        <p:nvPicPr>
          <p:cNvPr id="15" name="Picture 4"/>
          <p:cNvPicPr>
            <a:picLocks noChangeAspect="1" noChangeArrowheads="1"/>
          </p:cNvPicPr>
          <p:nvPr/>
        </p:nvPicPr>
        <p:blipFill>
          <a:blip r:embed="rId4" cstate="print"/>
          <a:srcRect/>
          <a:stretch>
            <a:fillRect/>
          </a:stretch>
        </p:blipFill>
        <p:spPr bwMode="auto">
          <a:xfrm>
            <a:off x="3945000" y="2597279"/>
            <a:ext cx="1465200" cy="1801917"/>
          </a:xfrm>
          <a:prstGeom prst="rect">
            <a:avLst/>
          </a:prstGeom>
          <a:noFill/>
          <a:ln w="9525">
            <a:noFill/>
            <a:round/>
            <a:headEnd/>
            <a:tailEnd/>
          </a:ln>
        </p:spPr>
      </p:pic>
      <p:pic>
        <p:nvPicPr>
          <p:cNvPr id="16" name="Picture 1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511340" y="4505677"/>
            <a:ext cx="1254460" cy="1325411"/>
          </a:xfrm>
          <a:prstGeom prst="rect">
            <a:avLst/>
          </a:prstGeom>
        </p:spPr>
      </p:pic>
      <p:pic>
        <p:nvPicPr>
          <p:cNvPr id="17" name="Picture 1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126809" y="4142567"/>
            <a:ext cx="1752600" cy="1688521"/>
          </a:xfrm>
          <a:prstGeom prst="rect">
            <a:avLst/>
          </a:prstGeom>
        </p:spPr>
      </p:pic>
      <p:sp>
        <p:nvSpPr>
          <p:cNvPr id="18" name="Rectangle 17"/>
          <p:cNvSpPr/>
          <p:nvPr/>
        </p:nvSpPr>
        <p:spPr>
          <a:xfrm>
            <a:off x="754711" y="2828118"/>
            <a:ext cx="4655489" cy="2308324"/>
          </a:xfrm>
          <a:prstGeom prst="rect">
            <a:avLst/>
          </a:prstGeom>
        </p:spPr>
        <p:txBody>
          <a:bodyPr wrap="square">
            <a:spAutoFit/>
          </a:bodyPr>
          <a:lstStyle/>
          <a:p>
            <a:pPr marL="342900" indent="-342900">
              <a:buFont typeface="Arial"/>
              <a:buChar char="•"/>
            </a:pPr>
            <a:r>
              <a:rPr lang="en-US" sz="2400" b="1" dirty="0"/>
              <a:t>Examples: </a:t>
            </a:r>
          </a:p>
          <a:p>
            <a:pPr marL="800100" lvl="1" indent="-342900">
              <a:buFont typeface="Courier New"/>
              <a:buChar char="o"/>
            </a:pPr>
            <a:r>
              <a:rPr lang="en-US" sz="2400" dirty="0" smtClean="0"/>
              <a:t>Emails</a:t>
            </a:r>
          </a:p>
          <a:p>
            <a:pPr marL="800100" lvl="1" indent="-342900">
              <a:buFont typeface="Courier New"/>
              <a:buChar char="o"/>
            </a:pPr>
            <a:r>
              <a:rPr lang="en-US" sz="2400" dirty="0" smtClean="0"/>
              <a:t>Blogs </a:t>
            </a:r>
            <a:endParaRPr lang="en-US" sz="2400" dirty="0"/>
          </a:p>
          <a:p>
            <a:pPr marL="800100" lvl="1" indent="-342900">
              <a:buFont typeface="Courier New"/>
              <a:buChar char="o"/>
            </a:pPr>
            <a:r>
              <a:rPr lang="en-US" sz="2400" dirty="0" smtClean="0"/>
              <a:t>Forums</a:t>
            </a:r>
            <a:endParaRPr lang="en-US" sz="2400" dirty="0"/>
          </a:p>
          <a:p>
            <a:pPr marL="800100" lvl="1" indent="-342900">
              <a:buFont typeface="Courier New"/>
              <a:buChar char="o"/>
            </a:pPr>
            <a:r>
              <a:rPr lang="en-US" sz="2400" dirty="0"/>
              <a:t>Twitter</a:t>
            </a:r>
          </a:p>
          <a:p>
            <a:pPr marL="800100" lvl="1" indent="-342900">
              <a:buFont typeface="Courier New"/>
              <a:buChar char="o"/>
            </a:pPr>
            <a:r>
              <a:rPr lang="en-US" sz="2400" dirty="0"/>
              <a:t>Facebook</a:t>
            </a:r>
          </a:p>
        </p:txBody>
      </p:sp>
    </p:spTree>
    <p:extLst>
      <p:ext uri="{BB962C8B-B14F-4D97-AF65-F5344CB8AC3E}">
        <p14:creationId xmlns:p14="http://schemas.microsoft.com/office/powerpoint/2010/main" val="63616049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200" y="335928"/>
            <a:ext cx="8063994" cy="782195"/>
          </a:xfrm>
        </p:spPr>
        <p:txBody>
          <a:bodyPr>
            <a:normAutofit/>
          </a:bodyPr>
          <a:lstStyle/>
          <a:p>
            <a:r>
              <a:rPr lang="en-US" dirty="0" smtClean="0"/>
              <a:t>Experiments: Effectiveness of CRFs</a:t>
            </a:r>
            <a:endParaRPr lang="en-US" dirty="0"/>
          </a:p>
        </p:txBody>
      </p:sp>
      <p:sp>
        <p:nvSpPr>
          <p:cNvPr id="5" name="Date Placeholder 4"/>
          <p:cNvSpPr>
            <a:spLocks noGrp="1"/>
          </p:cNvSpPr>
          <p:nvPr>
            <p:ph type="dt" sz="half" idx="13"/>
          </p:nvPr>
        </p:nvSpPr>
        <p:spPr/>
        <p:txBody>
          <a:bodyPr/>
          <a:lstStyle/>
          <a:p>
            <a:fld id="{574FA90C-0522-2D43-B926-342335CABE4C}" type="datetime1">
              <a:rPr lang="en-CA" smtClean="0"/>
              <a:t>16-08-07</a:t>
            </a:fld>
            <a:endParaRPr lang="en-US"/>
          </a:p>
        </p:txBody>
      </p:sp>
      <p:sp>
        <p:nvSpPr>
          <p:cNvPr id="6" name="Footer Placeholder 5"/>
          <p:cNvSpPr>
            <a:spLocks noGrp="1"/>
          </p:cNvSpPr>
          <p:nvPr>
            <p:ph type="ftr" sz="quarter" idx="14"/>
          </p:nvPr>
        </p:nvSpPr>
        <p:spPr/>
        <p:txBody>
          <a:bodyPr/>
          <a:lstStyle/>
          <a:p>
            <a:r>
              <a:rPr lang="en-US" smtClean="0"/>
              <a:t>ACL-2016</a:t>
            </a:r>
            <a:endParaRPr lang="en-US"/>
          </a:p>
        </p:txBody>
      </p:sp>
      <p:sp>
        <p:nvSpPr>
          <p:cNvPr id="9" name="Slide Number Placeholder 8"/>
          <p:cNvSpPr>
            <a:spLocks noGrp="1"/>
          </p:cNvSpPr>
          <p:nvPr>
            <p:ph type="sldNum" sz="quarter" idx="15"/>
          </p:nvPr>
        </p:nvSpPr>
        <p:spPr/>
        <p:txBody>
          <a:bodyPr/>
          <a:lstStyle/>
          <a:p>
            <a:fld id="{632BBD8B-2315-4A46-BEF8-6475F9DCBCE4}" type="slidenum">
              <a:rPr lang="en-US" smtClean="0"/>
              <a:t>20</a:t>
            </a:fld>
            <a:endParaRPr lang="en-US"/>
          </a:p>
        </p:txBody>
      </p:sp>
      <p:sp>
        <p:nvSpPr>
          <p:cNvPr id="8" name="TextBox 7"/>
          <p:cNvSpPr txBox="1"/>
          <p:nvPr/>
        </p:nvSpPr>
        <p:spPr>
          <a:xfrm>
            <a:off x="738142" y="1443789"/>
            <a:ext cx="7110040" cy="461665"/>
          </a:xfrm>
          <a:prstGeom prst="rect">
            <a:avLst/>
          </a:prstGeom>
          <a:noFill/>
        </p:spPr>
        <p:txBody>
          <a:bodyPr wrap="square" rtlCol="0">
            <a:spAutoFit/>
          </a:bodyPr>
          <a:lstStyle/>
          <a:p>
            <a:pPr marL="342900" indent="-342900">
              <a:buFont typeface="Arial"/>
              <a:buChar char="•"/>
            </a:pPr>
            <a:r>
              <a:rPr lang="en-US" sz="2400" dirty="0" smtClean="0"/>
              <a:t>Datasets for CRF experiments</a:t>
            </a:r>
            <a:endParaRPr lang="en-US" sz="2400" dirty="0"/>
          </a:p>
        </p:txBody>
      </p:sp>
      <p:pic>
        <p:nvPicPr>
          <p:cNvPr id="3" name="Picture 2"/>
          <p:cNvPicPr>
            <a:picLocks noChangeAspect="1"/>
          </p:cNvPicPr>
          <p:nvPr/>
        </p:nvPicPr>
        <p:blipFill>
          <a:blip r:embed="rId3"/>
          <a:stretch>
            <a:fillRect/>
          </a:stretch>
        </p:blipFill>
        <p:spPr>
          <a:xfrm>
            <a:off x="2590799" y="2045598"/>
            <a:ext cx="5010621" cy="1824677"/>
          </a:xfrm>
          <a:prstGeom prst="rect">
            <a:avLst/>
          </a:prstGeom>
        </p:spPr>
      </p:pic>
      <p:sp>
        <p:nvSpPr>
          <p:cNvPr id="10" name="TextBox 9"/>
          <p:cNvSpPr txBox="1"/>
          <p:nvPr/>
        </p:nvSpPr>
        <p:spPr>
          <a:xfrm>
            <a:off x="759852" y="3810712"/>
            <a:ext cx="7110040" cy="461665"/>
          </a:xfrm>
          <a:prstGeom prst="rect">
            <a:avLst/>
          </a:prstGeom>
          <a:noFill/>
        </p:spPr>
        <p:txBody>
          <a:bodyPr wrap="square" rtlCol="0">
            <a:spAutoFit/>
          </a:bodyPr>
          <a:lstStyle/>
          <a:p>
            <a:pPr marL="342900" indent="-342900">
              <a:buFont typeface="Arial"/>
              <a:buChar char="•"/>
            </a:pPr>
            <a:r>
              <a:rPr lang="en-US" sz="2400" dirty="0" smtClean="0"/>
              <a:t>CRF variants</a:t>
            </a:r>
            <a:endParaRPr lang="en-US" sz="2400" dirty="0"/>
          </a:p>
        </p:txBody>
      </p:sp>
      <p:pic>
        <p:nvPicPr>
          <p:cNvPr id="12" name="Picture 11"/>
          <p:cNvPicPr>
            <a:picLocks noChangeAspect="1"/>
          </p:cNvPicPr>
          <p:nvPr/>
        </p:nvPicPr>
        <p:blipFill>
          <a:blip r:embed="rId4"/>
          <a:stretch>
            <a:fillRect/>
          </a:stretch>
        </p:blipFill>
        <p:spPr>
          <a:xfrm>
            <a:off x="2235765" y="4445772"/>
            <a:ext cx="5365656" cy="1780311"/>
          </a:xfrm>
          <a:prstGeom prst="rect">
            <a:avLst/>
          </a:prstGeom>
        </p:spPr>
      </p:pic>
    </p:spTree>
    <p:extLst>
      <p:ext uri="{BB962C8B-B14F-4D97-AF65-F5344CB8AC3E}">
        <p14:creationId xmlns:p14="http://schemas.microsoft.com/office/powerpoint/2010/main" val="1713208574"/>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200" y="335928"/>
            <a:ext cx="8063994" cy="782195"/>
          </a:xfrm>
        </p:spPr>
        <p:txBody>
          <a:bodyPr>
            <a:normAutofit/>
          </a:bodyPr>
          <a:lstStyle/>
          <a:p>
            <a:r>
              <a:rPr lang="en-US" dirty="0" smtClean="0"/>
              <a:t>Experiments: Effectiveness of CRFs</a:t>
            </a:r>
            <a:endParaRPr lang="en-US" dirty="0"/>
          </a:p>
        </p:txBody>
      </p:sp>
      <p:sp>
        <p:nvSpPr>
          <p:cNvPr id="5" name="Date Placeholder 4"/>
          <p:cNvSpPr>
            <a:spLocks noGrp="1"/>
          </p:cNvSpPr>
          <p:nvPr>
            <p:ph type="dt" sz="half" idx="13"/>
          </p:nvPr>
        </p:nvSpPr>
        <p:spPr/>
        <p:txBody>
          <a:bodyPr/>
          <a:lstStyle/>
          <a:p>
            <a:fld id="{574FA90C-0522-2D43-B926-342335CABE4C}" type="datetime1">
              <a:rPr lang="en-CA" smtClean="0"/>
              <a:t>16-08-07</a:t>
            </a:fld>
            <a:endParaRPr lang="en-US"/>
          </a:p>
        </p:txBody>
      </p:sp>
      <p:sp>
        <p:nvSpPr>
          <p:cNvPr id="6" name="Footer Placeholder 5"/>
          <p:cNvSpPr>
            <a:spLocks noGrp="1"/>
          </p:cNvSpPr>
          <p:nvPr>
            <p:ph type="ftr" sz="quarter" idx="14"/>
          </p:nvPr>
        </p:nvSpPr>
        <p:spPr/>
        <p:txBody>
          <a:bodyPr/>
          <a:lstStyle/>
          <a:p>
            <a:r>
              <a:rPr lang="en-US" smtClean="0"/>
              <a:t>ACL-2016</a:t>
            </a:r>
            <a:endParaRPr lang="en-US"/>
          </a:p>
        </p:txBody>
      </p:sp>
      <p:sp>
        <p:nvSpPr>
          <p:cNvPr id="9" name="Slide Number Placeholder 8"/>
          <p:cNvSpPr>
            <a:spLocks noGrp="1"/>
          </p:cNvSpPr>
          <p:nvPr>
            <p:ph type="sldNum" sz="quarter" idx="15"/>
          </p:nvPr>
        </p:nvSpPr>
        <p:spPr/>
        <p:txBody>
          <a:bodyPr/>
          <a:lstStyle/>
          <a:p>
            <a:fld id="{632BBD8B-2315-4A46-BEF8-6475F9DCBCE4}" type="slidenum">
              <a:rPr lang="en-US" smtClean="0"/>
              <a:t>21</a:t>
            </a:fld>
            <a:endParaRPr lang="en-US"/>
          </a:p>
        </p:txBody>
      </p:sp>
      <p:pic>
        <p:nvPicPr>
          <p:cNvPr id="4" name="Picture 3"/>
          <p:cNvPicPr>
            <a:picLocks noChangeAspect="1"/>
          </p:cNvPicPr>
          <p:nvPr/>
        </p:nvPicPr>
        <p:blipFill>
          <a:blip r:embed="rId3"/>
          <a:stretch>
            <a:fillRect/>
          </a:stretch>
        </p:blipFill>
        <p:spPr>
          <a:xfrm>
            <a:off x="1375340" y="1223132"/>
            <a:ext cx="5854105" cy="3305215"/>
          </a:xfrm>
          <a:prstGeom prst="rect">
            <a:avLst/>
          </a:prstGeom>
        </p:spPr>
      </p:pic>
      <p:sp>
        <p:nvSpPr>
          <p:cNvPr id="7" name="Rectangle 6"/>
          <p:cNvSpPr/>
          <p:nvPr/>
        </p:nvSpPr>
        <p:spPr>
          <a:xfrm>
            <a:off x="1487138" y="1890448"/>
            <a:ext cx="5622902" cy="955289"/>
          </a:xfrm>
          <a:prstGeom prst="rect">
            <a:avLst/>
          </a:prstGeom>
          <a:noFill/>
          <a:ln>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1280892" y="5041039"/>
            <a:ext cx="6822917" cy="1200329"/>
          </a:xfrm>
          <a:prstGeom prst="rect">
            <a:avLst/>
          </a:prstGeom>
          <a:noFill/>
        </p:spPr>
        <p:txBody>
          <a:bodyPr wrap="square" rtlCol="0">
            <a:spAutoFit/>
          </a:bodyPr>
          <a:lstStyle/>
          <a:p>
            <a:pPr marL="285750" indent="-285750">
              <a:buFont typeface="Courier New"/>
              <a:buChar char="o"/>
            </a:pPr>
            <a:r>
              <a:rPr lang="en-US" b="1" dirty="0" err="1" smtClean="0"/>
              <a:t>ME</a:t>
            </a:r>
            <a:r>
              <a:rPr lang="en-US" b="1" baseline="-25000" dirty="0" err="1" smtClean="0"/>
              <a:t>b</a:t>
            </a:r>
            <a:r>
              <a:rPr lang="en-US" b="1" baseline="-25000" dirty="0" smtClean="0"/>
              <a:t> </a:t>
            </a:r>
            <a:r>
              <a:rPr lang="en-US" b="1" dirty="0" smtClean="0"/>
              <a:t>:</a:t>
            </a:r>
            <a:r>
              <a:rPr lang="en-US" dirty="0" smtClean="0"/>
              <a:t> </a:t>
            </a:r>
            <a:r>
              <a:rPr lang="en-US" dirty="0" err="1" smtClean="0"/>
              <a:t>MaxEnt</a:t>
            </a:r>
            <a:r>
              <a:rPr lang="en-US" dirty="0" smtClean="0"/>
              <a:t> with </a:t>
            </a:r>
            <a:r>
              <a:rPr lang="en-US" dirty="0" err="1" smtClean="0"/>
              <a:t>BoW</a:t>
            </a:r>
            <a:r>
              <a:rPr lang="en-US" dirty="0" smtClean="0"/>
              <a:t> representation.</a:t>
            </a:r>
          </a:p>
          <a:p>
            <a:pPr marL="285750" indent="-285750">
              <a:buFont typeface="Courier New"/>
              <a:buChar char="o"/>
            </a:pPr>
            <a:r>
              <a:rPr lang="en-US" b="1" dirty="0" smtClean="0"/>
              <a:t>B</a:t>
            </a:r>
            <a:r>
              <a:rPr lang="en-US" b="1" dirty="0"/>
              <a:t>-</a:t>
            </a:r>
            <a:r>
              <a:rPr lang="en-US" b="1" dirty="0" err="1" smtClean="0"/>
              <a:t>LSTM</a:t>
            </a:r>
            <a:r>
              <a:rPr lang="en-US" b="1" baseline="-25000" dirty="0" err="1" smtClean="0"/>
              <a:t>p</a:t>
            </a:r>
            <a:r>
              <a:rPr lang="en-US" baseline="-25000" dirty="0"/>
              <a:t> </a:t>
            </a:r>
            <a:r>
              <a:rPr lang="en-US" dirty="0" smtClean="0"/>
              <a:t>: Bi-directional LSTM with pre-trained </a:t>
            </a:r>
            <a:r>
              <a:rPr lang="en-US" dirty="0" err="1" smtClean="0"/>
              <a:t>embeddings</a:t>
            </a:r>
            <a:r>
              <a:rPr lang="en-US" dirty="0" smtClean="0"/>
              <a:t>. 			               Trained on concatenated dataset. </a:t>
            </a:r>
          </a:p>
          <a:p>
            <a:pPr marL="285750" indent="-285750">
              <a:buFont typeface="Courier New"/>
              <a:buChar char="o"/>
            </a:pPr>
            <a:r>
              <a:rPr lang="en-US" b="1" dirty="0" err="1"/>
              <a:t>ME</a:t>
            </a:r>
            <a:r>
              <a:rPr lang="en-US" b="1" baseline="-25000" dirty="0" err="1"/>
              <a:t>e</a:t>
            </a:r>
            <a:r>
              <a:rPr lang="en-US" b="1" baseline="-25000" dirty="0"/>
              <a:t> </a:t>
            </a:r>
            <a:r>
              <a:rPr lang="en-US" b="1" dirty="0"/>
              <a:t>:</a:t>
            </a:r>
            <a:r>
              <a:rPr lang="en-US" dirty="0"/>
              <a:t> </a:t>
            </a:r>
            <a:r>
              <a:rPr lang="en-US" dirty="0" err="1"/>
              <a:t>MaxEnt</a:t>
            </a:r>
            <a:r>
              <a:rPr lang="en-US" dirty="0"/>
              <a:t> with </a:t>
            </a:r>
            <a:r>
              <a:rPr lang="en-US" dirty="0" smtClean="0"/>
              <a:t>sentence </a:t>
            </a:r>
            <a:r>
              <a:rPr lang="en-US" dirty="0" err="1"/>
              <a:t>embeddings</a:t>
            </a:r>
            <a:r>
              <a:rPr lang="en-US" dirty="0"/>
              <a:t> from B-</a:t>
            </a:r>
            <a:r>
              <a:rPr lang="en-US" dirty="0" err="1"/>
              <a:t>LSTM</a:t>
            </a:r>
            <a:r>
              <a:rPr lang="en-US" baseline="-25000" dirty="0" err="1"/>
              <a:t>p</a:t>
            </a:r>
            <a:r>
              <a:rPr lang="en-US" dirty="0" smtClean="0"/>
              <a:t>.</a:t>
            </a:r>
            <a:endParaRPr lang="en-US" dirty="0"/>
          </a:p>
        </p:txBody>
      </p:sp>
      <p:sp>
        <p:nvSpPr>
          <p:cNvPr id="11" name="TextBox 10"/>
          <p:cNvSpPr txBox="1"/>
          <p:nvPr/>
        </p:nvSpPr>
        <p:spPr>
          <a:xfrm>
            <a:off x="457200" y="4590229"/>
            <a:ext cx="4286445" cy="461665"/>
          </a:xfrm>
          <a:prstGeom prst="rect">
            <a:avLst/>
          </a:prstGeom>
          <a:noFill/>
        </p:spPr>
        <p:txBody>
          <a:bodyPr wrap="square" rtlCol="0">
            <a:spAutoFit/>
          </a:bodyPr>
          <a:lstStyle/>
          <a:p>
            <a:pPr marL="342900" indent="-342900">
              <a:buFont typeface="Arial"/>
              <a:buChar char="•"/>
            </a:pPr>
            <a:r>
              <a:rPr lang="en-US" sz="2400" dirty="0" smtClean="0"/>
              <a:t>Baselines (local models)</a:t>
            </a:r>
            <a:endParaRPr lang="en-US" sz="2400" dirty="0"/>
          </a:p>
        </p:txBody>
      </p:sp>
    </p:spTree>
    <p:extLst>
      <p:ext uri="{BB962C8B-B14F-4D97-AF65-F5344CB8AC3E}">
        <p14:creationId xmlns:p14="http://schemas.microsoft.com/office/powerpoint/2010/main" val="48391497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200" y="335928"/>
            <a:ext cx="8063994" cy="782195"/>
          </a:xfrm>
        </p:spPr>
        <p:txBody>
          <a:bodyPr>
            <a:normAutofit/>
          </a:bodyPr>
          <a:lstStyle/>
          <a:p>
            <a:r>
              <a:rPr lang="en-US" dirty="0" smtClean="0"/>
              <a:t>Experiments: Effectiveness of CRFs</a:t>
            </a:r>
            <a:endParaRPr lang="en-US" dirty="0"/>
          </a:p>
        </p:txBody>
      </p:sp>
      <p:sp>
        <p:nvSpPr>
          <p:cNvPr id="5" name="Date Placeholder 4"/>
          <p:cNvSpPr>
            <a:spLocks noGrp="1"/>
          </p:cNvSpPr>
          <p:nvPr>
            <p:ph type="dt" sz="half" idx="13"/>
          </p:nvPr>
        </p:nvSpPr>
        <p:spPr/>
        <p:txBody>
          <a:bodyPr/>
          <a:lstStyle/>
          <a:p>
            <a:fld id="{574FA90C-0522-2D43-B926-342335CABE4C}" type="datetime1">
              <a:rPr lang="en-CA" smtClean="0"/>
              <a:t>16-08-08</a:t>
            </a:fld>
            <a:endParaRPr lang="en-US"/>
          </a:p>
        </p:txBody>
      </p:sp>
      <p:sp>
        <p:nvSpPr>
          <p:cNvPr id="6" name="Footer Placeholder 5"/>
          <p:cNvSpPr>
            <a:spLocks noGrp="1"/>
          </p:cNvSpPr>
          <p:nvPr>
            <p:ph type="ftr" sz="quarter" idx="14"/>
          </p:nvPr>
        </p:nvSpPr>
        <p:spPr/>
        <p:txBody>
          <a:bodyPr/>
          <a:lstStyle/>
          <a:p>
            <a:r>
              <a:rPr lang="en-US" smtClean="0"/>
              <a:t>ACL-2016</a:t>
            </a:r>
            <a:endParaRPr lang="en-US"/>
          </a:p>
        </p:txBody>
      </p:sp>
      <p:sp>
        <p:nvSpPr>
          <p:cNvPr id="9" name="Slide Number Placeholder 8"/>
          <p:cNvSpPr>
            <a:spLocks noGrp="1"/>
          </p:cNvSpPr>
          <p:nvPr>
            <p:ph type="sldNum" sz="quarter" idx="15"/>
          </p:nvPr>
        </p:nvSpPr>
        <p:spPr/>
        <p:txBody>
          <a:bodyPr/>
          <a:lstStyle/>
          <a:p>
            <a:fld id="{632BBD8B-2315-4A46-BEF8-6475F9DCBCE4}" type="slidenum">
              <a:rPr lang="en-US" smtClean="0"/>
              <a:t>22</a:t>
            </a:fld>
            <a:endParaRPr lang="en-US"/>
          </a:p>
        </p:txBody>
      </p:sp>
      <p:pic>
        <p:nvPicPr>
          <p:cNvPr id="4" name="Picture 3"/>
          <p:cNvPicPr>
            <a:picLocks noChangeAspect="1"/>
          </p:cNvPicPr>
          <p:nvPr/>
        </p:nvPicPr>
        <p:blipFill>
          <a:blip r:embed="rId3"/>
          <a:stretch>
            <a:fillRect/>
          </a:stretch>
        </p:blipFill>
        <p:spPr>
          <a:xfrm>
            <a:off x="1375340" y="1295702"/>
            <a:ext cx="5854105" cy="3305215"/>
          </a:xfrm>
          <a:prstGeom prst="rect">
            <a:avLst/>
          </a:prstGeom>
        </p:spPr>
      </p:pic>
      <p:sp>
        <p:nvSpPr>
          <p:cNvPr id="7" name="Rectangle 6"/>
          <p:cNvSpPr/>
          <p:nvPr/>
        </p:nvSpPr>
        <p:spPr>
          <a:xfrm>
            <a:off x="1487138" y="2988399"/>
            <a:ext cx="5622902" cy="1530633"/>
          </a:xfrm>
          <a:prstGeom prst="rect">
            <a:avLst/>
          </a:prstGeom>
          <a:noFill/>
          <a:ln>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1280893" y="5319224"/>
            <a:ext cx="6513014" cy="923330"/>
          </a:xfrm>
          <a:prstGeom prst="rect">
            <a:avLst/>
          </a:prstGeom>
          <a:noFill/>
        </p:spPr>
        <p:txBody>
          <a:bodyPr wrap="square" rtlCol="0">
            <a:spAutoFit/>
          </a:bodyPr>
          <a:lstStyle/>
          <a:p>
            <a:pPr marL="285750" indent="-285750">
              <a:buFont typeface="Courier New"/>
              <a:buChar char="o"/>
            </a:pPr>
            <a:r>
              <a:rPr lang="en-US" dirty="0" smtClean="0"/>
              <a:t>CRFs generally outperform local baselines in accuracy.</a:t>
            </a:r>
          </a:p>
          <a:p>
            <a:pPr marL="285750" indent="-285750">
              <a:buFont typeface="Courier New"/>
              <a:buChar char="o"/>
            </a:pPr>
            <a:r>
              <a:rPr lang="en-US" dirty="0" smtClean="0"/>
              <a:t>Linear chain CRFs are not the best models.</a:t>
            </a:r>
          </a:p>
          <a:p>
            <a:pPr marL="285750" indent="-285750">
              <a:buFont typeface="Courier New"/>
              <a:buChar char="o"/>
            </a:pPr>
            <a:r>
              <a:rPr lang="en-US" dirty="0" smtClean="0"/>
              <a:t>CRF (LC-LC</a:t>
            </a:r>
            <a:r>
              <a:rPr lang="en-US" baseline="-25000" dirty="0" smtClean="0"/>
              <a:t>1</a:t>
            </a:r>
            <a:r>
              <a:rPr lang="en-US" dirty="0" smtClean="0"/>
              <a:t>) and CRF (FC-FC) are best performing models. </a:t>
            </a:r>
            <a:endParaRPr lang="en-US" dirty="0"/>
          </a:p>
        </p:txBody>
      </p:sp>
      <p:sp>
        <p:nvSpPr>
          <p:cNvPr id="3" name="Rectangle 2"/>
          <p:cNvSpPr/>
          <p:nvPr/>
        </p:nvSpPr>
        <p:spPr>
          <a:xfrm>
            <a:off x="1274959" y="5025402"/>
            <a:ext cx="5954486" cy="369332"/>
          </a:xfrm>
          <a:prstGeom prst="rect">
            <a:avLst/>
          </a:prstGeom>
        </p:spPr>
        <p:txBody>
          <a:bodyPr wrap="square">
            <a:spAutoFit/>
          </a:bodyPr>
          <a:lstStyle/>
          <a:p>
            <a:pPr marL="285750" indent="-285750">
              <a:buFont typeface="Courier New"/>
              <a:buChar char="o"/>
            </a:pPr>
            <a:r>
              <a:rPr lang="en-US" dirty="0" smtClean="0"/>
              <a:t>CRF models use the sentence </a:t>
            </a:r>
            <a:r>
              <a:rPr lang="en-US" dirty="0" err="1"/>
              <a:t>embeddings</a:t>
            </a:r>
            <a:r>
              <a:rPr lang="en-US" dirty="0"/>
              <a:t> from B-</a:t>
            </a:r>
            <a:r>
              <a:rPr lang="en-US" dirty="0" err="1" smtClean="0"/>
              <a:t>LSTM</a:t>
            </a:r>
            <a:r>
              <a:rPr lang="en-US" baseline="-25000" dirty="0" err="1" smtClean="0"/>
              <a:t>p</a:t>
            </a:r>
            <a:endParaRPr lang="en-US" dirty="0"/>
          </a:p>
        </p:txBody>
      </p:sp>
    </p:spTree>
    <p:extLst>
      <p:ext uri="{BB962C8B-B14F-4D97-AF65-F5344CB8AC3E}">
        <p14:creationId xmlns:p14="http://schemas.microsoft.com/office/powerpoint/2010/main" val="397343987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200" y="89702"/>
            <a:ext cx="8063994" cy="782195"/>
          </a:xfrm>
        </p:spPr>
        <p:txBody>
          <a:bodyPr>
            <a:normAutofit/>
          </a:bodyPr>
          <a:lstStyle/>
          <a:p>
            <a:r>
              <a:rPr lang="en-US" dirty="0" smtClean="0"/>
              <a:t>Experiments: Error Analysis</a:t>
            </a:r>
            <a:endParaRPr lang="en-US" dirty="0"/>
          </a:p>
        </p:txBody>
      </p:sp>
      <p:sp>
        <p:nvSpPr>
          <p:cNvPr id="5" name="Date Placeholder 4"/>
          <p:cNvSpPr>
            <a:spLocks noGrp="1"/>
          </p:cNvSpPr>
          <p:nvPr>
            <p:ph type="dt" sz="half" idx="13"/>
          </p:nvPr>
        </p:nvSpPr>
        <p:spPr/>
        <p:txBody>
          <a:bodyPr/>
          <a:lstStyle/>
          <a:p>
            <a:fld id="{574FA90C-0522-2D43-B926-342335CABE4C}" type="datetime1">
              <a:rPr lang="en-CA" smtClean="0"/>
              <a:t>16-08-07</a:t>
            </a:fld>
            <a:endParaRPr lang="en-US"/>
          </a:p>
        </p:txBody>
      </p:sp>
      <p:sp>
        <p:nvSpPr>
          <p:cNvPr id="9" name="Slide Number Placeholder 8"/>
          <p:cNvSpPr>
            <a:spLocks noGrp="1"/>
          </p:cNvSpPr>
          <p:nvPr>
            <p:ph type="sldNum" sz="quarter" idx="15"/>
          </p:nvPr>
        </p:nvSpPr>
        <p:spPr/>
        <p:txBody>
          <a:bodyPr/>
          <a:lstStyle/>
          <a:p>
            <a:fld id="{632BBD8B-2315-4A46-BEF8-6475F9DCBCE4}" type="slidenum">
              <a:rPr lang="en-US" smtClean="0"/>
              <a:t>23</a:t>
            </a:fld>
            <a:endParaRPr lang="en-US"/>
          </a:p>
        </p:txBody>
      </p:sp>
      <p:pic>
        <p:nvPicPr>
          <p:cNvPr id="8" name="Picture 7"/>
          <p:cNvPicPr>
            <a:picLocks noChangeAspect="1"/>
          </p:cNvPicPr>
          <p:nvPr/>
        </p:nvPicPr>
        <p:blipFill>
          <a:blip r:embed="rId3"/>
          <a:stretch>
            <a:fillRect/>
          </a:stretch>
        </p:blipFill>
        <p:spPr>
          <a:xfrm>
            <a:off x="2822307" y="926176"/>
            <a:ext cx="3940372" cy="5788511"/>
          </a:xfrm>
          <a:prstGeom prst="rect">
            <a:avLst/>
          </a:prstGeom>
        </p:spPr>
      </p:pic>
      <p:sp>
        <p:nvSpPr>
          <p:cNvPr id="10" name="Rectangle 9"/>
          <p:cNvSpPr/>
          <p:nvPr/>
        </p:nvSpPr>
        <p:spPr>
          <a:xfrm>
            <a:off x="2822307" y="5525480"/>
            <a:ext cx="4124908" cy="1189207"/>
          </a:xfrm>
          <a:prstGeom prst="rect">
            <a:avLst/>
          </a:prstGeom>
          <a:noFill/>
          <a:ln>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2974707" y="2062979"/>
            <a:ext cx="4124908" cy="759468"/>
          </a:xfrm>
          <a:prstGeom prst="rect">
            <a:avLst/>
          </a:prstGeom>
          <a:noFill/>
          <a:ln>
            <a:solidFill>
              <a:srgbClr val="8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15801"/>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42283" y="424159"/>
            <a:ext cx="6618097" cy="797287"/>
          </a:xfrm>
        </p:spPr>
        <p:txBody>
          <a:bodyPr>
            <a:normAutofit/>
          </a:bodyPr>
          <a:lstStyle/>
          <a:p>
            <a:r>
              <a:rPr lang="en-US" dirty="0"/>
              <a:t>Conclusion &amp; Future Work</a:t>
            </a:r>
          </a:p>
          <a:p>
            <a:endParaRPr lang="en-US" dirty="0"/>
          </a:p>
        </p:txBody>
      </p:sp>
      <p:sp>
        <p:nvSpPr>
          <p:cNvPr id="6" name="Date Placeholder 5"/>
          <p:cNvSpPr>
            <a:spLocks noGrp="1"/>
          </p:cNvSpPr>
          <p:nvPr>
            <p:ph type="dt" sz="half" idx="13"/>
          </p:nvPr>
        </p:nvSpPr>
        <p:spPr/>
        <p:txBody>
          <a:bodyPr/>
          <a:lstStyle/>
          <a:p>
            <a:fld id="{0D9314DC-060D-B142-A91D-E74F4BD2924F}" type="datetime1">
              <a:rPr lang="en-CA" smtClean="0"/>
              <a:t>16-08-09</a:t>
            </a:fld>
            <a:endParaRPr lang="en-US"/>
          </a:p>
        </p:txBody>
      </p:sp>
      <p:sp>
        <p:nvSpPr>
          <p:cNvPr id="7" name="Footer Placeholder 6"/>
          <p:cNvSpPr>
            <a:spLocks noGrp="1"/>
          </p:cNvSpPr>
          <p:nvPr>
            <p:ph type="ftr" sz="quarter" idx="14"/>
          </p:nvPr>
        </p:nvSpPr>
        <p:spPr/>
        <p:txBody>
          <a:bodyPr/>
          <a:lstStyle/>
          <a:p>
            <a:r>
              <a:rPr lang="en-US" smtClean="0"/>
              <a:t>ACL-2016</a:t>
            </a:r>
            <a:endParaRPr lang="en-US"/>
          </a:p>
        </p:txBody>
      </p:sp>
      <p:sp>
        <p:nvSpPr>
          <p:cNvPr id="8" name="Slide Number Placeholder 7"/>
          <p:cNvSpPr>
            <a:spLocks noGrp="1"/>
          </p:cNvSpPr>
          <p:nvPr>
            <p:ph type="sldNum" sz="quarter" idx="15"/>
          </p:nvPr>
        </p:nvSpPr>
        <p:spPr/>
        <p:txBody>
          <a:bodyPr/>
          <a:lstStyle/>
          <a:p>
            <a:fld id="{632BBD8B-2315-4A46-BEF8-6475F9DCBCE4}" type="slidenum">
              <a:rPr lang="en-US" smtClean="0"/>
              <a:t>24</a:t>
            </a:fld>
            <a:endParaRPr lang="en-US"/>
          </a:p>
        </p:txBody>
      </p:sp>
      <p:grpSp>
        <p:nvGrpSpPr>
          <p:cNvPr id="12" name="Group 11"/>
          <p:cNvGrpSpPr/>
          <p:nvPr/>
        </p:nvGrpSpPr>
        <p:grpSpPr>
          <a:xfrm>
            <a:off x="762019" y="1107492"/>
            <a:ext cx="8297316" cy="3114556"/>
            <a:chOff x="834589" y="1458247"/>
            <a:chExt cx="8297316" cy="3114556"/>
          </a:xfrm>
        </p:grpSpPr>
        <p:sp>
          <p:nvSpPr>
            <p:cNvPr id="3" name="TextBox 2"/>
            <p:cNvSpPr txBox="1"/>
            <p:nvPr/>
          </p:nvSpPr>
          <p:spPr>
            <a:xfrm>
              <a:off x="846684" y="1458247"/>
              <a:ext cx="7772197" cy="1938992"/>
            </a:xfrm>
            <a:prstGeom prst="rect">
              <a:avLst/>
            </a:prstGeom>
            <a:noFill/>
          </p:spPr>
          <p:txBody>
            <a:bodyPr wrap="square" rtlCol="0">
              <a:spAutoFit/>
            </a:bodyPr>
            <a:lstStyle/>
            <a:p>
              <a:pPr marL="342900" indent="-342900">
                <a:buFont typeface="Arial"/>
                <a:buChar char="•"/>
              </a:pPr>
              <a:r>
                <a:rPr lang="en-US" sz="2400" dirty="0" smtClean="0"/>
                <a:t>Two-step framework for speech act recognition</a:t>
              </a:r>
            </a:p>
            <a:p>
              <a:pPr marL="800100" lvl="1" indent="-342900">
                <a:buFont typeface="Courier New"/>
                <a:buChar char="o"/>
              </a:pPr>
              <a:r>
                <a:rPr lang="en-US" sz="2400" dirty="0" smtClean="0"/>
                <a:t>LSTM-RNN to encode each sentence</a:t>
              </a:r>
              <a:endParaRPr lang="en-US" sz="2400" dirty="0" smtClean="0"/>
            </a:p>
            <a:p>
              <a:pPr marL="800100" lvl="1" indent="-342900">
                <a:buFont typeface="Courier New"/>
                <a:buChar char="o"/>
              </a:pPr>
              <a:r>
                <a:rPr lang="en-US" sz="2400" dirty="0" smtClean="0"/>
                <a:t>Pairwise CRFs to model conversational dependencies</a:t>
              </a:r>
              <a:endParaRPr lang="en-US" sz="2400" dirty="0" smtClean="0"/>
            </a:p>
            <a:p>
              <a:pPr marL="342900" indent="-342900">
                <a:buFont typeface="Arial"/>
                <a:buChar char="•"/>
              </a:pPr>
              <a:r>
                <a:rPr lang="en-US" sz="2400" dirty="0" smtClean="0"/>
                <a:t>Combine the input representational power of DNNs with the output representational power of PGMs. </a:t>
              </a:r>
            </a:p>
          </p:txBody>
        </p:sp>
        <p:sp>
          <p:nvSpPr>
            <p:cNvPr id="10" name="TextBox 9"/>
            <p:cNvSpPr txBox="1"/>
            <p:nvPr/>
          </p:nvSpPr>
          <p:spPr>
            <a:xfrm>
              <a:off x="834589" y="3372475"/>
              <a:ext cx="8297316" cy="1200328"/>
            </a:xfrm>
            <a:prstGeom prst="rect">
              <a:avLst/>
            </a:prstGeom>
            <a:noFill/>
          </p:spPr>
          <p:txBody>
            <a:bodyPr wrap="square" rtlCol="0">
              <a:spAutoFit/>
            </a:bodyPr>
            <a:lstStyle/>
            <a:p>
              <a:pPr marL="342900" indent="-342900">
                <a:buFont typeface="Arial"/>
                <a:buChar char="•"/>
              </a:pPr>
              <a:r>
                <a:rPr lang="en-US" sz="2400" dirty="0" smtClean="0"/>
                <a:t>LSTMs </a:t>
              </a:r>
              <a:r>
                <a:rPr lang="en-US" sz="2400" dirty="0"/>
                <a:t>provide better representations but requires more </a:t>
              </a:r>
              <a:r>
                <a:rPr lang="en-US" sz="2400" dirty="0" smtClean="0"/>
                <a:t>data</a:t>
              </a:r>
              <a:endParaRPr lang="en-US" sz="2400" dirty="0"/>
            </a:p>
            <a:p>
              <a:pPr marL="342900" indent="-342900">
                <a:buFont typeface="Arial"/>
                <a:buChar char="•"/>
              </a:pPr>
              <a:r>
                <a:rPr lang="en-US" sz="2400" dirty="0"/>
                <a:t>G</a:t>
              </a:r>
              <a:r>
                <a:rPr lang="en-US" sz="2400" dirty="0" smtClean="0"/>
                <a:t>lobal </a:t>
              </a:r>
              <a:r>
                <a:rPr lang="en-US" sz="2400" dirty="0"/>
                <a:t>joint models improve over local models given that it considers the right graph structure. </a:t>
              </a:r>
            </a:p>
          </p:txBody>
        </p:sp>
      </p:grpSp>
      <p:sp>
        <p:nvSpPr>
          <p:cNvPr id="11" name="TextBox 10"/>
          <p:cNvSpPr txBox="1"/>
          <p:nvPr/>
        </p:nvSpPr>
        <p:spPr>
          <a:xfrm>
            <a:off x="762017" y="4290795"/>
            <a:ext cx="7772197" cy="1569660"/>
          </a:xfrm>
          <a:prstGeom prst="rect">
            <a:avLst/>
          </a:prstGeom>
          <a:noFill/>
        </p:spPr>
        <p:txBody>
          <a:bodyPr wrap="square" rtlCol="0">
            <a:spAutoFit/>
          </a:bodyPr>
          <a:lstStyle/>
          <a:p>
            <a:pPr marL="342900" indent="-342900">
              <a:buFont typeface="Arial"/>
              <a:buChar char="•"/>
            </a:pPr>
            <a:r>
              <a:rPr lang="en-US" sz="2400" dirty="0" smtClean="0"/>
              <a:t>Combine CRFs with LSTMs to perform the two steps jointly by taking LBP errors back to the embedding layers. </a:t>
            </a:r>
            <a:endParaRPr lang="en-US" sz="2400" dirty="0" smtClean="0"/>
          </a:p>
          <a:p>
            <a:pPr marL="342900" indent="-342900">
              <a:buFont typeface="Arial"/>
              <a:buChar char="•"/>
            </a:pPr>
            <a:r>
              <a:rPr lang="en-US" sz="2400" dirty="0" smtClean="0"/>
              <a:t>Apply to conversations where graph structure is already given (e.g., Slashdot) or extractable (emails).</a:t>
            </a:r>
            <a:endParaRPr lang="en-US" sz="2400" dirty="0"/>
          </a:p>
        </p:txBody>
      </p:sp>
      <p:grpSp>
        <p:nvGrpSpPr>
          <p:cNvPr id="15" name="Group 14"/>
          <p:cNvGrpSpPr/>
          <p:nvPr/>
        </p:nvGrpSpPr>
        <p:grpSpPr>
          <a:xfrm>
            <a:off x="1245810" y="5923429"/>
            <a:ext cx="7070690" cy="559619"/>
            <a:chOff x="1245810" y="5923429"/>
            <a:chExt cx="6219073" cy="461665"/>
          </a:xfrm>
        </p:grpSpPr>
        <p:sp>
          <p:nvSpPr>
            <p:cNvPr id="13" name="Rectangle 12"/>
            <p:cNvSpPr/>
            <p:nvPr/>
          </p:nvSpPr>
          <p:spPr>
            <a:xfrm>
              <a:off x="3497130" y="5957279"/>
              <a:ext cx="3967753" cy="400110"/>
            </a:xfrm>
            <a:prstGeom prst="rect">
              <a:avLst/>
            </a:prstGeom>
          </p:spPr>
          <p:txBody>
            <a:bodyPr wrap="none">
              <a:spAutoFit/>
            </a:bodyPr>
            <a:lstStyle/>
            <a:p>
              <a:r>
                <a:rPr lang="en-US" sz="2000" dirty="0">
                  <a:solidFill>
                    <a:srgbClr val="0000FF"/>
                  </a:solidFill>
                </a:rPr>
                <a:t>http://</a:t>
              </a:r>
              <a:r>
                <a:rPr lang="en-US" sz="2000" dirty="0" err="1">
                  <a:solidFill>
                    <a:srgbClr val="0000FF"/>
                  </a:solidFill>
                </a:rPr>
                <a:t>alt.qcri.org</a:t>
              </a:r>
              <a:r>
                <a:rPr lang="en-US" sz="2000" dirty="0">
                  <a:solidFill>
                    <a:srgbClr val="0000FF"/>
                  </a:solidFill>
                </a:rPr>
                <a:t>/tools/speech-act/</a:t>
              </a:r>
            </a:p>
          </p:txBody>
        </p:sp>
        <p:sp>
          <p:nvSpPr>
            <p:cNvPr id="14" name="TextBox 13"/>
            <p:cNvSpPr txBox="1"/>
            <p:nvPr/>
          </p:nvSpPr>
          <p:spPr>
            <a:xfrm>
              <a:off x="1245810" y="5923429"/>
              <a:ext cx="2201333" cy="461665"/>
            </a:xfrm>
            <a:prstGeom prst="rect">
              <a:avLst/>
            </a:prstGeom>
            <a:solidFill>
              <a:schemeClr val="bg2">
                <a:lumMod val="75000"/>
              </a:schemeClr>
            </a:solidFill>
          </p:spPr>
          <p:txBody>
            <a:bodyPr wrap="square" rtlCol="0">
              <a:spAutoFit/>
            </a:bodyPr>
            <a:lstStyle/>
            <a:p>
              <a:r>
                <a:rPr lang="en-US" sz="2400" b="1" dirty="0" smtClean="0">
                  <a:solidFill>
                    <a:srgbClr val="800000"/>
                  </a:solidFill>
                </a:rPr>
                <a:t>Code &amp; Data:</a:t>
              </a:r>
              <a:endParaRPr lang="en-US" sz="2400" b="1" dirty="0">
                <a:solidFill>
                  <a:srgbClr val="800000"/>
                </a:solidFill>
              </a:endParaRPr>
            </a:p>
          </p:txBody>
        </p:sp>
      </p:grpSp>
    </p:spTree>
    <p:extLst>
      <p:ext uri="{BB962C8B-B14F-4D97-AF65-F5344CB8AC3E}">
        <p14:creationId xmlns:p14="http://schemas.microsoft.com/office/powerpoint/2010/main" val="2488692390"/>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0" y="851948"/>
            <a:ext cx="9143999" cy="2327682"/>
          </a:xfrm>
          <a:prstGeom prst="rect">
            <a:avLst/>
          </a:prstGeom>
        </p:spPr>
        <p:txBody>
          <a:bodyPr>
            <a:normAutofit fontScale="92500" lnSpcReduction="20000"/>
          </a:bodyPr>
          <a:lstStyle>
            <a:lvl1pPr algn="ctr" defTabSz="457200"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2pPr>
            <a:lvl3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3pPr>
            <a:lvl4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4pPr>
            <a:lvl5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5pPr>
            <a:lvl6pPr marL="4572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a:lstStyle>
          <a:p>
            <a:r>
              <a:rPr lang="en-US" b="1" dirty="0">
                <a:solidFill>
                  <a:schemeClr val="tx2">
                    <a:lumMod val="75000"/>
                  </a:schemeClr>
                </a:solidFill>
              </a:rPr>
              <a:t>Speech Act Modeling of Written Asynchronous Conversations with Task-Specific </a:t>
            </a:r>
            <a:r>
              <a:rPr lang="en-US" b="1" dirty="0" err="1">
                <a:solidFill>
                  <a:schemeClr val="tx2">
                    <a:lumMod val="75000"/>
                  </a:schemeClr>
                </a:solidFill>
              </a:rPr>
              <a:t>Embeddings</a:t>
            </a:r>
            <a:r>
              <a:rPr lang="en-US" b="1" dirty="0">
                <a:solidFill>
                  <a:schemeClr val="tx2">
                    <a:lumMod val="75000"/>
                  </a:schemeClr>
                </a:solidFill>
              </a:rPr>
              <a:t> and </a:t>
            </a:r>
            <a:endParaRPr lang="en-US" b="1" dirty="0" smtClean="0">
              <a:solidFill>
                <a:schemeClr val="tx2">
                  <a:lumMod val="75000"/>
                </a:schemeClr>
              </a:solidFill>
            </a:endParaRPr>
          </a:p>
          <a:p>
            <a:r>
              <a:rPr lang="en-US" b="1" dirty="0" smtClean="0">
                <a:solidFill>
                  <a:schemeClr val="tx2">
                    <a:lumMod val="75000"/>
                  </a:schemeClr>
                </a:solidFill>
              </a:rPr>
              <a:t>Conditional </a:t>
            </a:r>
            <a:r>
              <a:rPr lang="en-US" b="1" dirty="0">
                <a:solidFill>
                  <a:schemeClr val="tx2">
                    <a:lumMod val="75000"/>
                  </a:schemeClr>
                </a:solidFill>
              </a:rPr>
              <a:t>Structured Models</a:t>
            </a:r>
          </a:p>
        </p:txBody>
      </p:sp>
      <p:sp>
        <p:nvSpPr>
          <p:cNvPr id="12" name="Subtitle 2"/>
          <p:cNvSpPr txBox="1">
            <a:spLocks/>
          </p:cNvSpPr>
          <p:nvPr/>
        </p:nvSpPr>
        <p:spPr>
          <a:xfrm>
            <a:off x="1455821" y="2986757"/>
            <a:ext cx="6647581" cy="1933019"/>
          </a:xfrm>
          <a:prstGeom prst="rect">
            <a:avLst/>
          </a:prstGeom>
        </p:spPr>
        <p:txBody>
          <a:bodyPr>
            <a:noAutofit/>
          </a:bodyPr>
          <a:lst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endParaRPr lang="en-US" sz="2400" dirty="0" smtClean="0"/>
          </a:p>
          <a:p>
            <a:pPr marL="0" indent="0" algn="ctr">
              <a:buNone/>
            </a:pPr>
            <a:r>
              <a:rPr lang="en-US" sz="2400" b="1" i="1" dirty="0" smtClean="0"/>
              <a:t>Shafiq Joty</a:t>
            </a:r>
            <a:r>
              <a:rPr lang="en-US" sz="2400" i="1" dirty="0"/>
              <a:t> and </a:t>
            </a:r>
            <a:r>
              <a:rPr lang="en-US" sz="2400" i="1" dirty="0" err="1"/>
              <a:t>Enamul</a:t>
            </a:r>
            <a:r>
              <a:rPr lang="en-US" sz="2400" i="1" dirty="0"/>
              <a:t> </a:t>
            </a:r>
            <a:r>
              <a:rPr lang="en-US" sz="2400" i="1" dirty="0" err="1" smtClean="0"/>
              <a:t>Hoque</a:t>
            </a:r>
            <a:endParaRPr lang="en-US" sz="2400" i="1" dirty="0" smtClean="0"/>
          </a:p>
          <a:p>
            <a:pPr marL="0" indent="0" algn="ctr">
              <a:buNone/>
            </a:pPr>
            <a:r>
              <a:rPr lang="en-US" sz="2400" dirty="0" smtClean="0"/>
              <a:t>Arabic Language Technology (ALT) Group</a:t>
            </a:r>
          </a:p>
          <a:p>
            <a:pPr marL="0" indent="0" algn="ctr">
              <a:buNone/>
            </a:pPr>
            <a:r>
              <a:rPr lang="en-US" sz="2400" dirty="0" smtClean="0"/>
              <a:t>Qatar Computing Research Institute - HBKU</a:t>
            </a:r>
            <a:endParaRPr lang="en-US" sz="2400" dirty="0"/>
          </a:p>
        </p:txBody>
      </p:sp>
      <p:sp>
        <p:nvSpPr>
          <p:cNvPr id="11" name="TextBox 10"/>
          <p:cNvSpPr txBox="1"/>
          <p:nvPr/>
        </p:nvSpPr>
        <p:spPr>
          <a:xfrm>
            <a:off x="2724860" y="1713729"/>
            <a:ext cx="184666" cy="369332"/>
          </a:xfrm>
          <a:prstGeom prst="rect">
            <a:avLst/>
          </a:prstGeom>
          <a:noFill/>
        </p:spPr>
        <p:txBody>
          <a:bodyPr wrap="none" rtlCol="0">
            <a:spAutoFit/>
          </a:bodyPr>
          <a:lstStyle/>
          <a:p>
            <a:endParaRPr lang="en-US" dirty="0"/>
          </a:p>
        </p:txBody>
      </p:sp>
      <p:pic>
        <p:nvPicPr>
          <p:cNvPr id="2" name="Picture 1" descr="HBKU_image.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2906" y="4846851"/>
            <a:ext cx="2073209" cy="1517603"/>
          </a:xfrm>
          <a:prstGeom prst="rect">
            <a:avLst/>
          </a:prstGeom>
        </p:spPr>
      </p:pic>
      <p:sp>
        <p:nvSpPr>
          <p:cNvPr id="5" name="Date Placeholder 4"/>
          <p:cNvSpPr>
            <a:spLocks noGrp="1"/>
          </p:cNvSpPr>
          <p:nvPr>
            <p:ph type="dt" sz="half" idx="13"/>
          </p:nvPr>
        </p:nvSpPr>
        <p:spPr/>
        <p:txBody>
          <a:bodyPr/>
          <a:lstStyle/>
          <a:p>
            <a:fld id="{5014E647-5A91-834A-8FBF-B9577922AA84}" type="datetime1">
              <a:rPr lang="en-CA" smtClean="0"/>
              <a:t>16-08-07</a:t>
            </a:fld>
            <a:endParaRPr lang="en-US"/>
          </a:p>
        </p:txBody>
      </p:sp>
      <p:sp>
        <p:nvSpPr>
          <p:cNvPr id="7" name="Footer Placeholder 6"/>
          <p:cNvSpPr>
            <a:spLocks noGrp="1"/>
          </p:cNvSpPr>
          <p:nvPr>
            <p:ph type="ftr" sz="quarter" idx="14"/>
          </p:nvPr>
        </p:nvSpPr>
        <p:spPr/>
        <p:txBody>
          <a:bodyPr/>
          <a:lstStyle/>
          <a:p>
            <a:r>
              <a:rPr lang="en-US" smtClean="0"/>
              <a:t>ACL-2016</a:t>
            </a:r>
            <a:endParaRPr lang="en-US" dirty="0"/>
          </a:p>
        </p:txBody>
      </p:sp>
      <p:sp>
        <p:nvSpPr>
          <p:cNvPr id="8" name="Slide Number Placeholder 7"/>
          <p:cNvSpPr>
            <a:spLocks noGrp="1"/>
          </p:cNvSpPr>
          <p:nvPr>
            <p:ph type="sldNum" sz="quarter" idx="15"/>
          </p:nvPr>
        </p:nvSpPr>
        <p:spPr/>
        <p:txBody>
          <a:bodyPr/>
          <a:lstStyle/>
          <a:p>
            <a:fld id="{632BBD8B-2315-4A46-BEF8-6475F9DCBCE4}" type="slidenum">
              <a:rPr lang="en-US" smtClean="0"/>
              <a:t>25</a:t>
            </a:fld>
            <a:endParaRPr lang="en-US"/>
          </a:p>
        </p:txBody>
      </p:sp>
    </p:spTree>
    <p:extLst>
      <p:ext uri="{BB962C8B-B14F-4D97-AF65-F5344CB8AC3E}">
        <p14:creationId xmlns:p14="http://schemas.microsoft.com/office/powerpoint/2010/main" val="249143036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252321" y="306521"/>
            <a:ext cx="6996534" cy="797287"/>
          </a:xfrm>
        </p:spPr>
        <p:txBody>
          <a:bodyPr>
            <a:normAutofit fontScale="85000" lnSpcReduction="10000"/>
          </a:bodyPr>
          <a:lstStyle/>
          <a:p>
            <a:r>
              <a:rPr lang="en-US" dirty="0" smtClean="0"/>
              <a:t>Belief Propagation for Pairwise Factors</a:t>
            </a:r>
            <a:endParaRPr lang="en-US" dirty="0"/>
          </a:p>
        </p:txBody>
      </p:sp>
      <p:pic>
        <p:nvPicPr>
          <p:cNvPr id="3" name="Picture 2"/>
          <p:cNvPicPr>
            <a:picLocks noChangeAspect="1"/>
          </p:cNvPicPr>
          <p:nvPr/>
        </p:nvPicPr>
        <p:blipFill>
          <a:blip r:embed="rId3"/>
          <a:stretch>
            <a:fillRect/>
          </a:stretch>
        </p:blipFill>
        <p:spPr>
          <a:xfrm>
            <a:off x="2431893" y="1274135"/>
            <a:ext cx="5126819" cy="1612041"/>
          </a:xfrm>
          <a:prstGeom prst="rect">
            <a:avLst/>
          </a:prstGeom>
        </p:spPr>
      </p:pic>
      <p:pic>
        <p:nvPicPr>
          <p:cNvPr id="11" name="Picture 10"/>
          <p:cNvPicPr>
            <a:picLocks noChangeAspect="1"/>
          </p:cNvPicPr>
          <p:nvPr/>
        </p:nvPicPr>
        <p:blipFill>
          <a:blip r:embed="rId4"/>
          <a:stretch>
            <a:fillRect/>
          </a:stretch>
        </p:blipFill>
        <p:spPr>
          <a:xfrm>
            <a:off x="2590800" y="2886176"/>
            <a:ext cx="5183994" cy="776213"/>
          </a:xfrm>
          <a:prstGeom prst="rect">
            <a:avLst/>
          </a:prstGeom>
        </p:spPr>
      </p:pic>
      <p:sp>
        <p:nvSpPr>
          <p:cNvPr id="14" name="Date Placeholder 13"/>
          <p:cNvSpPr>
            <a:spLocks noGrp="1"/>
          </p:cNvSpPr>
          <p:nvPr>
            <p:ph type="dt" sz="half" idx="13"/>
          </p:nvPr>
        </p:nvSpPr>
        <p:spPr/>
        <p:txBody>
          <a:bodyPr/>
          <a:lstStyle/>
          <a:p>
            <a:fld id="{2CEF3835-619A-0640-A537-C6C5F7E7E1C4}" type="datetime1">
              <a:rPr lang="en-CA" smtClean="0"/>
              <a:t>16-08-06</a:t>
            </a:fld>
            <a:endParaRPr lang="en-US"/>
          </a:p>
        </p:txBody>
      </p:sp>
      <p:sp>
        <p:nvSpPr>
          <p:cNvPr id="15" name="Footer Placeholder 14"/>
          <p:cNvSpPr>
            <a:spLocks noGrp="1"/>
          </p:cNvSpPr>
          <p:nvPr>
            <p:ph type="ftr" sz="quarter" idx="14"/>
          </p:nvPr>
        </p:nvSpPr>
        <p:spPr/>
        <p:txBody>
          <a:bodyPr/>
          <a:lstStyle/>
          <a:p>
            <a:r>
              <a:rPr lang="en-US" smtClean="0"/>
              <a:t>ACL-2016</a:t>
            </a:r>
            <a:endParaRPr lang="en-US"/>
          </a:p>
        </p:txBody>
      </p:sp>
      <p:sp>
        <p:nvSpPr>
          <p:cNvPr id="17" name="Slide Number Placeholder 16"/>
          <p:cNvSpPr>
            <a:spLocks noGrp="1"/>
          </p:cNvSpPr>
          <p:nvPr>
            <p:ph type="sldNum" sz="quarter" idx="15"/>
          </p:nvPr>
        </p:nvSpPr>
        <p:spPr/>
        <p:txBody>
          <a:bodyPr/>
          <a:lstStyle/>
          <a:p>
            <a:fld id="{632BBD8B-2315-4A46-BEF8-6475F9DCBCE4}" type="slidenum">
              <a:rPr lang="en-US" smtClean="0"/>
              <a:t>26</a:t>
            </a:fld>
            <a:endParaRPr lang="en-US"/>
          </a:p>
        </p:txBody>
      </p:sp>
      <p:sp>
        <p:nvSpPr>
          <p:cNvPr id="4" name="TextBox 3"/>
          <p:cNvSpPr txBox="1"/>
          <p:nvPr/>
        </p:nvSpPr>
        <p:spPr>
          <a:xfrm>
            <a:off x="823122" y="1363972"/>
            <a:ext cx="1493378" cy="461665"/>
          </a:xfrm>
          <a:prstGeom prst="rect">
            <a:avLst/>
          </a:prstGeom>
          <a:noFill/>
        </p:spPr>
        <p:txBody>
          <a:bodyPr wrap="square" rtlCol="0">
            <a:spAutoFit/>
          </a:bodyPr>
          <a:lstStyle/>
          <a:p>
            <a:r>
              <a:rPr lang="en-US" sz="2400" dirty="0" smtClean="0"/>
              <a:t>Message:</a:t>
            </a:r>
            <a:endParaRPr lang="en-US" sz="2400" dirty="0"/>
          </a:p>
        </p:txBody>
      </p:sp>
      <p:sp>
        <p:nvSpPr>
          <p:cNvPr id="10" name="TextBox 9"/>
          <p:cNvSpPr txBox="1"/>
          <p:nvPr/>
        </p:nvSpPr>
        <p:spPr>
          <a:xfrm>
            <a:off x="668862" y="2127801"/>
            <a:ext cx="1871059" cy="461665"/>
          </a:xfrm>
          <a:prstGeom prst="rect">
            <a:avLst/>
          </a:prstGeom>
          <a:noFill/>
        </p:spPr>
        <p:txBody>
          <a:bodyPr wrap="square" rtlCol="0">
            <a:spAutoFit/>
          </a:bodyPr>
          <a:lstStyle/>
          <a:p>
            <a:r>
              <a:rPr lang="en-US" sz="2400" dirty="0" smtClean="0"/>
              <a:t>Node Belief:</a:t>
            </a:r>
            <a:endParaRPr lang="en-US" sz="2400" dirty="0"/>
          </a:p>
        </p:txBody>
      </p:sp>
      <p:sp>
        <p:nvSpPr>
          <p:cNvPr id="12" name="TextBox 11"/>
          <p:cNvSpPr txBox="1"/>
          <p:nvPr/>
        </p:nvSpPr>
        <p:spPr>
          <a:xfrm>
            <a:off x="715898" y="2938666"/>
            <a:ext cx="1871059" cy="461665"/>
          </a:xfrm>
          <a:prstGeom prst="rect">
            <a:avLst/>
          </a:prstGeom>
          <a:noFill/>
        </p:spPr>
        <p:txBody>
          <a:bodyPr wrap="square" rtlCol="0">
            <a:spAutoFit/>
          </a:bodyPr>
          <a:lstStyle/>
          <a:p>
            <a:r>
              <a:rPr lang="en-US" sz="2400" dirty="0" smtClean="0"/>
              <a:t>Edge Belief:</a:t>
            </a:r>
            <a:endParaRPr lang="en-US" sz="2400" dirty="0"/>
          </a:p>
        </p:txBody>
      </p:sp>
      <p:sp>
        <p:nvSpPr>
          <p:cNvPr id="6" name="TextBox 5"/>
          <p:cNvSpPr txBox="1"/>
          <p:nvPr/>
        </p:nvSpPr>
        <p:spPr>
          <a:xfrm>
            <a:off x="457200" y="3950772"/>
            <a:ext cx="8229599" cy="1938992"/>
          </a:xfrm>
          <a:prstGeom prst="rect">
            <a:avLst/>
          </a:prstGeom>
          <a:noFill/>
        </p:spPr>
        <p:txBody>
          <a:bodyPr wrap="square" rtlCol="0">
            <a:spAutoFit/>
          </a:bodyPr>
          <a:lstStyle/>
          <a:p>
            <a:pPr marL="285750" indent="-285750">
              <a:buFont typeface="Arial"/>
              <a:buChar char="•"/>
            </a:pPr>
            <a:r>
              <a:rPr lang="en-US" sz="2400" dirty="0"/>
              <a:t>BP is guaranteed to converge to an exact solution if the graph is a tree</a:t>
            </a:r>
            <a:r>
              <a:rPr lang="en-US" sz="2400" dirty="0" smtClean="0"/>
              <a:t>.</a:t>
            </a:r>
            <a:endParaRPr lang="en-US" sz="2400" dirty="0"/>
          </a:p>
          <a:p>
            <a:pPr marL="285750" indent="-285750">
              <a:buFont typeface="Arial"/>
              <a:buChar char="•"/>
            </a:pPr>
            <a:r>
              <a:rPr lang="en-US" sz="2400" dirty="0" smtClean="0"/>
              <a:t>Exact </a:t>
            </a:r>
            <a:r>
              <a:rPr lang="en-US" sz="2400" dirty="0"/>
              <a:t>inference is </a:t>
            </a:r>
            <a:r>
              <a:rPr lang="en-US" sz="2400" dirty="0" smtClean="0"/>
              <a:t>intractable </a:t>
            </a:r>
            <a:r>
              <a:rPr lang="en-US" sz="2400" dirty="0"/>
              <a:t>for general </a:t>
            </a:r>
            <a:r>
              <a:rPr lang="en-US" sz="2400" dirty="0" smtClean="0"/>
              <a:t>graphs (with loops).</a:t>
            </a:r>
          </a:p>
          <a:p>
            <a:pPr marL="285750" indent="-285750">
              <a:buFont typeface="Arial"/>
              <a:buChar char="•"/>
            </a:pPr>
            <a:r>
              <a:rPr lang="en-US" sz="2400" dirty="0"/>
              <a:t>Although LBP gives approximate solutions for general graphs, it often works well in </a:t>
            </a:r>
            <a:r>
              <a:rPr lang="en-US" sz="2400" dirty="0" smtClean="0"/>
              <a:t>practice (Murphy et al, 1999)</a:t>
            </a:r>
            <a:endParaRPr lang="en-US" sz="2400" dirty="0"/>
          </a:p>
        </p:txBody>
      </p:sp>
    </p:spTree>
    <p:extLst>
      <p:ext uri="{BB962C8B-B14F-4D97-AF65-F5344CB8AC3E}">
        <p14:creationId xmlns:p14="http://schemas.microsoft.com/office/powerpoint/2010/main" val="10191645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252321" y="306521"/>
            <a:ext cx="6996534" cy="797287"/>
          </a:xfrm>
        </p:spPr>
        <p:txBody>
          <a:bodyPr>
            <a:normAutofit/>
          </a:bodyPr>
          <a:lstStyle/>
          <a:p>
            <a:r>
              <a:rPr lang="en-US" dirty="0" smtClean="0"/>
              <a:t> Inference with Belief Propagation</a:t>
            </a:r>
            <a:endParaRPr lang="en-US" dirty="0"/>
          </a:p>
        </p:txBody>
      </p:sp>
      <p:sp>
        <p:nvSpPr>
          <p:cNvPr id="14" name="Date Placeholder 13"/>
          <p:cNvSpPr>
            <a:spLocks noGrp="1"/>
          </p:cNvSpPr>
          <p:nvPr>
            <p:ph type="dt" sz="half" idx="13"/>
          </p:nvPr>
        </p:nvSpPr>
        <p:spPr/>
        <p:txBody>
          <a:bodyPr/>
          <a:lstStyle/>
          <a:p>
            <a:fld id="{14E35811-2599-6346-89E5-47B3E07389AF}" type="datetime1">
              <a:rPr lang="en-CA" smtClean="0"/>
              <a:t>16-08-06</a:t>
            </a:fld>
            <a:endParaRPr lang="en-US"/>
          </a:p>
        </p:txBody>
      </p:sp>
      <p:sp>
        <p:nvSpPr>
          <p:cNvPr id="15" name="Footer Placeholder 14"/>
          <p:cNvSpPr>
            <a:spLocks noGrp="1"/>
          </p:cNvSpPr>
          <p:nvPr>
            <p:ph type="ftr" sz="quarter" idx="14"/>
          </p:nvPr>
        </p:nvSpPr>
        <p:spPr/>
        <p:txBody>
          <a:bodyPr/>
          <a:lstStyle/>
          <a:p>
            <a:r>
              <a:rPr lang="en-US" smtClean="0"/>
              <a:t>ACL-2016</a:t>
            </a:r>
            <a:endParaRPr lang="en-US"/>
          </a:p>
        </p:txBody>
      </p:sp>
      <p:sp>
        <p:nvSpPr>
          <p:cNvPr id="17" name="Slide Number Placeholder 16"/>
          <p:cNvSpPr>
            <a:spLocks noGrp="1"/>
          </p:cNvSpPr>
          <p:nvPr>
            <p:ph type="sldNum" sz="quarter" idx="15"/>
          </p:nvPr>
        </p:nvSpPr>
        <p:spPr/>
        <p:txBody>
          <a:bodyPr/>
          <a:lstStyle/>
          <a:p>
            <a:fld id="{632BBD8B-2315-4A46-BEF8-6475F9DCBCE4}" type="slidenum">
              <a:rPr lang="en-US" smtClean="0"/>
              <a:t>27</a:t>
            </a:fld>
            <a:endParaRPr lang="en-US"/>
          </a:p>
        </p:txBody>
      </p:sp>
      <p:pic>
        <p:nvPicPr>
          <p:cNvPr id="20" name="Picture 19"/>
          <p:cNvPicPr>
            <a:picLocks noChangeAspect="1"/>
          </p:cNvPicPr>
          <p:nvPr/>
        </p:nvPicPr>
        <p:blipFill>
          <a:blip r:embed="rId3"/>
          <a:stretch>
            <a:fillRect/>
          </a:stretch>
        </p:blipFill>
        <p:spPr>
          <a:xfrm>
            <a:off x="2942420" y="2057692"/>
            <a:ext cx="3430894" cy="1952291"/>
          </a:xfrm>
          <a:prstGeom prst="rect">
            <a:avLst/>
          </a:prstGeom>
        </p:spPr>
      </p:pic>
      <p:sp>
        <p:nvSpPr>
          <p:cNvPr id="22" name="TextBox 21"/>
          <p:cNvSpPr txBox="1"/>
          <p:nvPr/>
        </p:nvSpPr>
        <p:spPr>
          <a:xfrm>
            <a:off x="1562535" y="4179751"/>
            <a:ext cx="6385072" cy="461665"/>
          </a:xfrm>
          <a:prstGeom prst="rect">
            <a:avLst/>
          </a:prstGeom>
          <a:noFill/>
        </p:spPr>
        <p:txBody>
          <a:bodyPr wrap="square" rtlCol="0">
            <a:spAutoFit/>
          </a:bodyPr>
          <a:lstStyle/>
          <a:p>
            <a:pPr marL="285750" indent="-285750">
              <a:buFont typeface="Arial"/>
              <a:buChar char="•"/>
            </a:pPr>
            <a:r>
              <a:rPr lang="en-US" sz="2400" dirty="0" smtClean="0"/>
              <a:t>Message from a variable node to a factor node</a:t>
            </a:r>
            <a:endParaRPr lang="en-US" sz="2400" dirty="0"/>
          </a:p>
        </p:txBody>
      </p:sp>
      <p:pic>
        <p:nvPicPr>
          <p:cNvPr id="49" name="Picture 48"/>
          <p:cNvPicPr>
            <a:picLocks noChangeAspect="1"/>
          </p:cNvPicPr>
          <p:nvPr/>
        </p:nvPicPr>
        <p:blipFill>
          <a:blip r:embed="rId4"/>
          <a:stretch>
            <a:fillRect/>
          </a:stretch>
        </p:blipFill>
        <p:spPr>
          <a:xfrm>
            <a:off x="1846143" y="4644509"/>
            <a:ext cx="5750093" cy="926190"/>
          </a:xfrm>
          <a:prstGeom prst="rect">
            <a:avLst/>
          </a:prstGeom>
        </p:spPr>
      </p:pic>
      <p:sp>
        <p:nvSpPr>
          <p:cNvPr id="53" name="TextBox 52"/>
          <p:cNvSpPr txBox="1"/>
          <p:nvPr/>
        </p:nvSpPr>
        <p:spPr>
          <a:xfrm>
            <a:off x="256661" y="1103808"/>
            <a:ext cx="8621294" cy="830997"/>
          </a:xfrm>
          <a:prstGeom prst="rect">
            <a:avLst/>
          </a:prstGeom>
          <a:noFill/>
        </p:spPr>
        <p:txBody>
          <a:bodyPr wrap="square" rtlCol="0">
            <a:spAutoFit/>
          </a:bodyPr>
          <a:lstStyle/>
          <a:p>
            <a:pPr marL="342900" indent="-342900">
              <a:buFont typeface="Arial"/>
              <a:buChar char="•"/>
            </a:pPr>
            <a:r>
              <a:rPr lang="en-US" sz="2400" dirty="0" smtClean="0"/>
              <a:t>Belief propagation (Pearl, 1988) is a message passing algorithm for performing inference in probabilistic graphical models.   </a:t>
            </a:r>
            <a:endParaRPr lang="en-US" sz="2400" dirty="0"/>
          </a:p>
        </p:txBody>
      </p:sp>
    </p:spTree>
    <p:extLst>
      <p:ext uri="{BB962C8B-B14F-4D97-AF65-F5344CB8AC3E}">
        <p14:creationId xmlns:p14="http://schemas.microsoft.com/office/powerpoint/2010/main" val="26542471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252321" y="306521"/>
            <a:ext cx="6996534" cy="797287"/>
          </a:xfrm>
        </p:spPr>
        <p:txBody>
          <a:bodyPr>
            <a:normAutofit/>
          </a:bodyPr>
          <a:lstStyle/>
          <a:p>
            <a:r>
              <a:rPr lang="en-US" dirty="0" smtClean="0"/>
              <a:t> Inference with Belief Propagation</a:t>
            </a:r>
            <a:endParaRPr lang="en-US" dirty="0"/>
          </a:p>
        </p:txBody>
      </p:sp>
      <p:sp>
        <p:nvSpPr>
          <p:cNvPr id="14" name="Date Placeholder 13"/>
          <p:cNvSpPr>
            <a:spLocks noGrp="1"/>
          </p:cNvSpPr>
          <p:nvPr>
            <p:ph type="dt" sz="half" idx="13"/>
          </p:nvPr>
        </p:nvSpPr>
        <p:spPr/>
        <p:txBody>
          <a:bodyPr/>
          <a:lstStyle/>
          <a:p>
            <a:fld id="{8E73FE97-AF63-9A4A-BFB4-F3FE1B6F4FED}" type="datetime1">
              <a:rPr lang="en-CA" smtClean="0"/>
              <a:t>16-08-06</a:t>
            </a:fld>
            <a:endParaRPr lang="en-US"/>
          </a:p>
        </p:txBody>
      </p:sp>
      <p:sp>
        <p:nvSpPr>
          <p:cNvPr id="15" name="Footer Placeholder 14"/>
          <p:cNvSpPr>
            <a:spLocks noGrp="1"/>
          </p:cNvSpPr>
          <p:nvPr>
            <p:ph type="ftr" sz="quarter" idx="14"/>
          </p:nvPr>
        </p:nvSpPr>
        <p:spPr/>
        <p:txBody>
          <a:bodyPr/>
          <a:lstStyle/>
          <a:p>
            <a:r>
              <a:rPr lang="en-US" smtClean="0"/>
              <a:t>ACL-2016</a:t>
            </a:r>
            <a:endParaRPr lang="en-US"/>
          </a:p>
        </p:txBody>
      </p:sp>
      <p:sp>
        <p:nvSpPr>
          <p:cNvPr id="17" name="Slide Number Placeholder 16"/>
          <p:cNvSpPr>
            <a:spLocks noGrp="1"/>
          </p:cNvSpPr>
          <p:nvPr>
            <p:ph type="sldNum" sz="quarter" idx="15"/>
          </p:nvPr>
        </p:nvSpPr>
        <p:spPr/>
        <p:txBody>
          <a:bodyPr/>
          <a:lstStyle/>
          <a:p>
            <a:fld id="{632BBD8B-2315-4A46-BEF8-6475F9DCBCE4}" type="slidenum">
              <a:rPr lang="en-US" smtClean="0"/>
              <a:t>28</a:t>
            </a:fld>
            <a:endParaRPr lang="en-US"/>
          </a:p>
        </p:txBody>
      </p:sp>
      <p:pic>
        <p:nvPicPr>
          <p:cNvPr id="20" name="Picture 19"/>
          <p:cNvPicPr>
            <a:picLocks noChangeAspect="1"/>
          </p:cNvPicPr>
          <p:nvPr/>
        </p:nvPicPr>
        <p:blipFill>
          <a:blip r:embed="rId3"/>
          <a:stretch>
            <a:fillRect/>
          </a:stretch>
        </p:blipFill>
        <p:spPr>
          <a:xfrm>
            <a:off x="2421084" y="1103808"/>
            <a:ext cx="4281478" cy="2436300"/>
          </a:xfrm>
          <a:prstGeom prst="rect">
            <a:avLst/>
          </a:prstGeom>
        </p:spPr>
      </p:pic>
      <p:pic>
        <p:nvPicPr>
          <p:cNvPr id="27" name="Picture 26"/>
          <p:cNvPicPr>
            <a:picLocks noChangeAspect="1"/>
          </p:cNvPicPr>
          <p:nvPr/>
        </p:nvPicPr>
        <p:blipFill>
          <a:blip r:embed="rId4"/>
          <a:stretch>
            <a:fillRect/>
          </a:stretch>
        </p:blipFill>
        <p:spPr>
          <a:xfrm>
            <a:off x="3309354" y="5556971"/>
            <a:ext cx="2346667" cy="623009"/>
          </a:xfrm>
          <a:prstGeom prst="rect">
            <a:avLst/>
          </a:prstGeom>
          <a:ln>
            <a:solidFill>
              <a:srgbClr val="660066"/>
            </a:solidFill>
          </a:ln>
        </p:spPr>
      </p:pic>
      <p:sp>
        <p:nvSpPr>
          <p:cNvPr id="47" name="TextBox 46"/>
          <p:cNvSpPr txBox="1"/>
          <p:nvPr/>
        </p:nvSpPr>
        <p:spPr>
          <a:xfrm>
            <a:off x="327215" y="5536335"/>
            <a:ext cx="3146764" cy="461665"/>
          </a:xfrm>
          <a:prstGeom prst="rect">
            <a:avLst/>
          </a:prstGeom>
          <a:noFill/>
        </p:spPr>
        <p:txBody>
          <a:bodyPr wrap="square" rtlCol="0">
            <a:spAutoFit/>
          </a:bodyPr>
          <a:lstStyle/>
          <a:p>
            <a:pPr marL="285750" indent="-285750">
              <a:buFont typeface="Arial"/>
              <a:buChar char="•"/>
            </a:pPr>
            <a:r>
              <a:rPr lang="en-US" sz="2400" dirty="0" smtClean="0"/>
              <a:t>Upon convergence:</a:t>
            </a:r>
            <a:endParaRPr lang="en-US" sz="2400" dirty="0"/>
          </a:p>
        </p:txBody>
      </p:sp>
      <p:pic>
        <p:nvPicPr>
          <p:cNvPr id="30" name="Picture 29"/>
          <p:cNvPicPr>
            <a:picLocks noChangeAspect="1"/>
          </p:cNvPicPr>
          <p:nvPr/>
        </p:nvPicPr>
        <p:blipFill>
          <a:blip r:embed="rId5"/>
          <a:stretch>
            <a:fillRect/>
          </a:stretch>
        </p:blipFill>
        <p:spPr>
          <a:xfrm>
            <a:off x="6097758" y="5563439"/>
            <a:ext cx="2869915" cy="617829"/>
          </a:xfrm>
          <a:prstGeom prst="rect">
            <a:avLst/>
          </a:prstGeom>
          <a:ln>
            <a:solidFill>
              <a:srgbClr val="660066"/>
            </a:solidFill>
          </a:ln>
        </p:spPr>
      </p:pic>
      <p:grpSp>
        <p:nvGrpSpPr>
          <p:cNvPr id="4" name="Group 3"/>
          <p:cNvGrpSpPr/>
          <p:nvPr/>
        </p:nvGrpSpPr>
        <p:grpSpPr>
          <a:xfrm>
            <a:off x="1011264" y="3540108"/>
            <a:ext cx="7956409" cy="1344484"/>
            <a:chOff x="1011264" y="4043755"/>
            <a:chExt cx="7956409" cy="1344484"/>
          </a:xfrm>
        </p:grpSpPr>
        <p:sp>
          <p:nvSpPr>
            <p:cNvPr id="45" name="TextBox 44"/>
            <p:cNvSpPr txBox="1"/>
            <p:nvPr/>
          </p:nvSpPr>
          <p:spPr>
            <a:xfrm>
              <a:off x="1011264" y="4043755"/>
              <a:ext cx="7956409" cy="461665"/>
            </a:xfrm>
            <a:prstGeom prst="rect">
              <a:avLst/>
            </a:prstGeom>
            <a:noFill/>
          </p:spPr>
          <p:txBody>
            <a:bodyPr wrap="square" rtlCol="0">
              <a:spAutoFit/>
            </a:bodyPr>
            <a:lstStyle/>
            <a:p>
              <a:pPr marL="285750" indent="-285750">
                <a:buFont typeface="Arial"/>
                <a:buChar char="•"/>
              </a:pPr>
              <a:r>
                <a:rPr lang="en-US" sz="2400" dirty="0" smtClean="0"/>
                <a:t>Message from a factor node to a variable node</a:t>
              </a:r>
              <a:endParaRPr lang="en-US" sz="2400" dirty="0"/>
            </a:p>
          </p:txBody>
        </p:sp>
        <p:pic>
          <p:nvPicPr>
            <p:cNvPr id="3" name="Picture 2"/>
            <p:cNvPicPr>
              <a:picLocks noChangeAspect="1"/>
            </p:cNvPicPr>
            <p:nvPr/>
          </p:nvPicPr>
          <p:blipFill>
            <a:blip r:embed="rId6"/>
            <a:stretch>
              <a:fillRect/>
            </a:stretch>
          </p:blipFill>
          <p:spPr>
            <a:xfrm>
              <a:off x="1556473" y="4690872"/>
              <a:ext cx="6392531" cy="697367"/>
            </a:xfrm>
            <a:prstGeom prst="rect">
              <a:avLst/>
            </a:prstGeom>
          </p:spPr>
        </p:pic>
      </p:grpSp>
    </p:spTree>
    <p:extLst>
      <p:ext uri="{BB962C8B-B14F-4D97-AF65-F5344CB8AC3E}">
        <p14:creationId xmlns:p14="http://schemas.microsoft.com/office/powerpoint/2010/main" val="8837663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73680" y="100265"/>
            <a:ext cx="8662309" cy="1082991"/>
          </a:xfrm>
        </p:spPr>
        <p:txBody>
          <a:bodyPr>
            <a:noAutofit/>
          </a:bodyPr>
          <a:lstStyle/>
          <a:p>
            <a:r>
              <a:rPr lang="en-US" sz="3000" dirty="0" smtClean="0"/>
              <a:t>The Task: Speech Act </a:t>
            </a:r>
            <a:r>
              <a:rPr lang="en-US" sz="3000" dirty="0" smtClean="0"/>
              <a:t>Recognition in </a:t>
            </a:r>
            <a:r>
              <a:rPr lang="en-US" sz="3000" dirty="0" smtClean="0"/>
              <a:t>Asynchronous Conversations</a:t>
            </a:r>
            <a:endParaRPr lang="en-US" sz="3000" dirty="0"/>
          </a:p>
        </p:txBody>
      </p:sp>
      <p:sp>
        <p:nvSpPr>
          <p:cNvPr id="3" name="Date Placeholder 2"/>
          <p:cNvSpPr>
            <a:spLocks noGrp="1"/>
          </p:cNvSpPr>
          <p:nvPr>
            <p:ph type="dt" sz="half" idx="13"/>
          </p:nvPr>
        </p:nvSpPr>
        <p:spPr/>
        <p:txBody>
          <a:bodyPr/>
          <a:lstStyle/>
          <a:p>
            <a:fld id="{D429F320-7A88-5647-8D9D-56AF03D14285}" type="datetime1">
              <a:rPr lang="en-CA" smtClean="0"/>
              <a:t>16-08-06</a:t>
            </a:fld>
            <a:endParaRPr lang="en-US"/>
          </a:p>
        </p:txBody>
      </p:sp>
      <p:sp>
        <p:nvSpPr>
          <p:cNvPr id="4" name="Footer Placeholder 3"/>
          <p:cNvSpPr>
            <a:spLocks noGrp="1"/>
          </p:cNvSpPr>
          <p:nvPr>
            <p:ph type="ftr" sz="quarter" idx="14"/>
          </p:nvPr>
        </p:nvSpPr>
        <p:spPr/>
        <p:txBody>
          <a:bodyPr/>
          <a:lstStyle/>
          <a:p>
            <a:r>
              <a:rPr lang="en-US" smtClean="0"/>
              <a:t>ACL-2016</a:t>
            </a:r>
            <a:endParaRPr lang="en-US"/>
          </a:p>
        </p:txBody>
      </p:sp>
      <p:sp>
        <p:nvSpPr>
          <p:cNvPr id="5" name="Slide Number Placeholder 4"/>
          <p:cNvSpPr>
            <a:spLocks noGrp="1"/>
          </p:cNvSpPr>
          <p:nvPr>
            <p:ph type="sldNum" sz="quarter" idx="15"/>
          </p:nvPr>
        </p:nvSpPr>
        <p:spPr/>
        <p:txBody>
          <a:bodyPr/>
          <a:lstStyle/>
          <a:p>
            <a:fld id="{632BBD8B-2315-4A46-BEF8-6475F9DCBCE4}" type="slidenum">
              <a:rPr lang="en-US" smtClean="0"/>
              <a:t>3</a:t>
            </a:fld>
            <a:endParaRPr lang="en-US"/>
          </a:p>
        </p:txBody>
      </p:sp>
      <p:sp>
        <p:nvSpPr>
          <p:cNvPr id="29" name="TextBox 28"/>
          <p:cNvSpPr txBox="1"/>
          <p:nvPr/>
        </p:nvSpPr>
        <p:spPr>
          <a:xfrm>
            <a:off x="340777" y="2002546"/>
            <a:ext cx="664963" cy="461665"/>
          </a:xfrm>
          <a:prstGeom prst="rect">
            <a:avLst/>
          </a:prstGeom>
          <a:noFill/>
        </p:spPr>
        <p:txBody>
          <a:bodyPr wrap="square" rtlCol="0">
            <a:spAutoFit/>
          </a:bodyPr>
          <a:lstStyle/>
          <a:p>
            <a:r>
              <a:rPr lang="en-US" sz="2400" b="1" dirty="0">
                <a:solidFill>
                  <a:srgbClr val="0000FF"/>
                </a:solidFill>
              </a:rPr>
              <a:t>C</a:t>
            </a:r>
            <a:r>
              <a:rPr lang="en-US" sz="2400" b="1" baseline="-25000" dirty="0" smtClean="0">
                <a:solidFill>
                  <a:srgbClr val="0000FF"/>
                </a:solidFill>
              </a:rPr>
              <a:t>1</a:t>
            </a:r>
            <a:endParaRPr lang="en-US" sz="2400" b="1" dirty="0">
              <a:solidFill>
                <a:srgbClr val="0000FF"/>
              </a:solidFill>
            </a:endParaRPr>
          </a:p>
        </p:txBody>
      </p:sp>
      <p:grpSp>
        <p:nvGrpSpPr>
          <p:cNvPr id="6" name="Group 5"/>
          <p:cNvGrpSpPr/>
          <p:nvPr/>
        </p:nvGrpSpPr>
        <p:grpSpPr>
          <a:xfrm>
            <a:off x="910493" y="1334435"/>
            <a:ext cx="7439758" cy="1950645"/>
            <a:chOff x="910493" y="1334435"/>
            <a:chExt cx="7439758" cy="1950645"/>
          </a:xfrm>
          <a:solidFill>
            <a:schemeClr val="bg1">
              <a:lumMod val="85000"/>
            </a:schemeClr>
          </a:solidFill>
        </p:grpSpPr>
        <p:sp>
          <p:nvSpPr>
            <p:cNvPr id="7" name="TextBox 6"/>
            <p:cNvSpPr txBox="1"/>
            <p:nvPr/>
          </p:nvSpPr>
          <p:spPr>
            <a:xfrm>
              <a:off x="910495" y="1334435"/>
              <a:ext cx="7439756" cy="646331"/>
            </a:xfrm>
            <a:prstGeom prst="rect">
              <a:avLst/>
            </a:prstGeom>
            <a:grpFill/>
            <a:ln>
              <a:solidFill>
                <a:schemeClr val="tx1">
                  <a:lumMod val="50000"/>
                  <a:lumOff val="50000"/>
                </a:schemeClr>
              </a:solidFill>
            </a:ln>
          </p:spPr>
          <p:txBody>
            <a:bodyPr wrap="square" rtlCol="0">
              <a:spAutoFit/>
            </a:bodyPr>
            <a:lstStyle/>
            <a:p>
              <a:r>
                <a:rPr lang="en-US" i="1" dirty="0"/>
                <a:t>My son wish to do his bachelor degree in Mechanical Engineering in an affordable Canadian university.</a:t>
              </a:r>
            </a:p>
          </p:txBody>
        </p:sp>
        <p:sp>
          <p:nvSpPr>
            <p:cNvPr id="30" name="TextBox 29"/>
            <p:cNvSpPr txBox="1"/>
            <p:nvPr/>
          </p:nvSpPr>
          <p:spPr>
            <a:xfrm>
              <a:off x="910493" y="1988822"/>
              <a:ext cx="7439756" cy="646331"/>
            </a:xfrm>
            <a:prstGeom prst="rect">
              <a:avLst/>
            </a:prstGeom>
            <a:grpFill/>
            <a:ln>
              <a:solidFill>
                <a:schemeClr val="tx1">
                  <a:lumMod val="50000"/>
                  <a:lumOff val="50000"/>
                </a:schemeClr>
              </a:solidFill>
            </a:ln>
          </p:spPr>
          <p:txBody>
            <a:bodyPr wrap="square" rtlCol="0">
              <a:spAutoFit/>
            </a:bodyPr>
            <a:lstStyle/>
            <a:p>
              <a:r>
                <a:rPr lang="en-US" i="1" dirty="0"/>
                <a:t>The info. available in the net and the people who wish to offer services are too many and some are misleading.</a:t>
              </a:r>
            </a:p>
          </p:txBody>
        </p:sp>
        <p:sp>
          <p:nvSpPr>
            <p:cNvPr id="31" name="TextBox 30"/>
            <p:cNvSpPr txBox="1"/>
            <p:nvPr/>
          </p:nvSpPr>
          <p:spPr>
            <a:xfrm>
              <a:off x="910493" y="2638749"/>
              <a:ext cx="7439756" cy="646331"/>
            </a:xfrm>
            <a:prstGeom prst="rect">
              <a:avLst/>
            </a:prstGeom>
            <a:grpFill/>
            <a:ln>
              <a:solidFill>
                <a:schemeClr val="tx1">
                  <a:lumMod val="50000"/>
                  <a:lumOff val="50000"/>
                </a:schemeClr>
              </a:solidFill>
            </a:ln>
          </p:spPr>
          <p:txBody>
            <a:bodyPr wrap="square" rtlCol="0">
              <a:spAutoFit/>
            </a:bodyPr>
            <a:lstStyle/>
            <a:p>
              <a:r>
                <a:rPr lang="en-US" i="1" dirty="0"/>
                <a:t>The preliminary </a:t>
              </a:r>
              <a:r>
                <a:rPr lang="en-US" i="1" dirty="0" err="1"/>
                <a:t>preparations,eligibility,the</a:t>
              </a:r>
              <a:r>
                <a:rPr lang="en-US" i="1" dirty="0"/>
                <a:t> require funds etc., are some of the issues which I wish to know from any panel members of this forum </a:t>
              </a:r>
              <a:r>
                <a:rPr lang="en-US" i="1" dirty="0" smtClean="0"/>
                <a:t>who …</a:t>
              </a:r>
              <a:endParaRPr lang="en-US" i="1" dirty="0"/>
            </a:p>
          </p:txBody>
        </p:sp>
      </p:grpSp>
      <p:sp>
        <p:nvSpPr>
          <p:cNvPr id="33" name="TextBox 32"/>
          <p:cNvSpPr txBox="1"/>
          <p:nvPr/>
        </p:nvSpPr>
        <p:spPr>
          <a:xfrm>
            <a:off x="472010" y="3847047"/>
            <a:ext cx="651342" cy="461665"/>
          </a:xfrm>
          <a:prstGeom prst="rect">
            <a:avLst/>
          </a:prstGeom>
          <a:noFill/>
        </p:spPr>
        <p:txBody>
          <a:bodyPr wrap="square" rtlCol="0">
            <a:spAutoFit/>
          </a:bodyPr>
          <a:lstStyle/>
          <a:p>
            <a:r>
              <a:rPr lang="en-US" sz="2400" b="1" dirty="0" smtClean="0">
                <a:solidFill>
                  <a:srgbClr val="0000FF"/>
                </a:solidFill>
              </a:rPr>
              <a:t>C</a:t>
            </a:r>
            <a:r>
              <a:rPr lang="en-US" sz="2400" b="1" baseline="-25000" dirty="0">
                <a:solidFill>
                  <a:srgbClr val="0000FF"/>
                </a:solidFill>
              </a:rPr>
              <a:t>2</a:t>
            </a:r>
            <a:endParaRPr lang="en-US" sz="2400" b="1" dirty="0">
              <a:solidFill>
                <a:srgbClr val="0000FF"/>
              </a:solidFill>
            </a:endParaRPr>
          </a:p>
        </p:txBody>
      </p:sp>
      <p:grpSp>
        <p:nvGrpSpPr>
          <p:cNvPr id="8" name="Group 7"/>
          <p:cNvGrpSpPr/>
          <p:nvPr/>
        </p:nvGrpSpPr>
        <p:grpSpPr>
          <a:xfrm>
            <a:off x="1062891" y="3473881"/>
            <a:ext cx="7287359" cy="1300718"/>
            <a:chOff x="1062891" y="3473881"/>
            <a:chExt cx="7287359" cy="1300718"/>
          </a:xfrm>
          <a:solidFill>
            <a:schemeClr val="bg1">
              <a:lumMod val="85000"/>
            </a:schemeClr>
          </a:solidFill>
        </p:grpSpPr>
        <p:sp>
          <p:nvSpPr>
            <p:cNvPr id="32" name="TextBox 31"/>
            <p:cNvSpPr txBox="1"/>
            <p:nvPr/>
          </p:nvSpPr>
          <p:spPr>
            <a:xfrm>
              <a:off x="1062893" y="3473881"/>
              <a:ext cx="7287357" cy="646331"/>
            </a:xfrm>
            <a:prstGeom prst="rect">
              <a:avLst/>
            </a:prstGeom>
            <a:grpFill/>
            <a:ln>
              <a:solidFill>
                <a:schemeClr val="bg1">
                  <a:lumMod val="95000"/>
                </a:schemeClr>
              </a:solidFill>
            </a:ln>
          </p:spPr>
          <p:txBody>
            <a:bodyPr wrap="square" rtlCol="0">
              <a:spAutoFit/>
            </a:bodyPr>
            <a:lstStyle/>
            <a:p>
              <a:r>
                <a:rPr lang="en-US" i="1" dirty="0" smtClean="0"/>
                <a:t>.. take </a:t>
              </a:r>
              <a:r>
                <a:rPr lang="en-US" i="1" dirty="0"/>
                <a:t>a list of </a:t>
              </a:r>
              <a:r>
                <a:rPr lang="en-US" i="1" dirty="0" err="1"/>
                <a:t>canadian</a:t>
              </a:r>
              <a:r>
                <a:rPr lang="en-US" i="1" dirty="0"/>
                <a:t> </a:t>
              </a:r>
              <a:r>
                <a:rPr lang="en-US" i="1" dirty="0" smtClean="0"/>
                <a:t>universities </a:t>
              </a:r>
              <a:r>
                <a:rPr lang="en-US" i="1" dirty="0"/>
                <a:t>and then create a table and insert all the relevant </a:t>
              </a:r>
              <a:r>
                <a:rPr lang="en-US" i="1" dirty="0" smtClean="0"/>
                <a:t>info. </a:t>
              </a:r>
              <a:r>
                <a:rPr lang="en-US" i="1" dirty="0"/>
                <a:t>by reading each and every program </a:t>
              </a:r>
              <a:r>
                <a:rPr lang="en-US" i="1" dirty="0" smtClean="0"/>
                <a:t>info. </a:t>
              </a:r>
              <a:r>
                <a:rPr lang="en-US" i="1" dirty="0"/>
                <a:t>on the web.</a:t>
              </a:r>
            </a:p>
          </p:txBody>
        </p:sp>
        <p:sp>
          <p:nvSpPr>
            <p:cNvPr id="34" name="TextBox 33"/>
            <p:cNvSpPr txBox="1"/>
            <p:nvPr/>
          </p:nvSpPr>
          <p:spPr>
            <a:xfrm>
              <a:off x="1062891" y="4128268"/>
              <a:ext cx="7287357" cy="646331"/>
            </a:xfrm>
            <a:prstGeom prst="rect">
              <a:avLst/>
            </a:prstGeom>
            <a:grpFill/>
            <a:ln>
              <a:solidFill>
                <a:schemeClr val="bg1">
                  <a:lumMod val="95000"/>
                </a:schemeClr>
              </a:solidFill>
            </a:ln>
          </p:spPr>
          <p:txBody>
            <a:bodyPr wrap="square" rtlCol="0">
              <a:spAutoFit/>
            </a:bodyPr>
            <a:lstStyle/>
            <a:p>
              <a:r>
                <a:rPr lang="en-US" i="1" dirty="0"/>
                <a:t>Without doing a research my advice would be to apply to UVIC .. for the following reasons ..</a:t>
              </a:r>
            </a:p>
          </p:txBody>
        </p:sp>
      </p:grpSp>
      <p:sp>
        <p:nvSpPr>
          <p:cNvPr id="36" name="TextBox 35"/>
          <p:cNvSpPr txBox="1"/>
          <p:nvPr/>
        </p:nvSpPr>
        <p:spPr>
          <a:xfrm>
            <a:off x="1069238" y="4912614"/>
            <a:ext cx="7287357" cy="646331"/>
          </a:xfrm>
          <a:prstGeom prst="rect">
            <a:avLst/>
          </a:prstGeom>
          <a:solidFill>
            <a:srgbClr val="D9D9D9"/>
          </a:solidFill>
          <a:ln>
            <a:solidFill>
              <a:schemeClr val="tx1">
                <a:lumMod val="50000"/>
                <a:lumOff val="50000"/>
              </a:schemeClr>
            </a:solidFill>
          </a:ln>
        </p:spPr>
        <p:txBody>
          <a:bodyPr wrap="square" rtlCol="0">
            <a:spAutoFit/>
          </a:bodyPr>
          <a:lstStyle/>
          <a:p>
            <a:r>
              <a:rPr lang="en-US" i="1" dirty="0"/>
              <a:t>snakyy21: UVIC is a short form of? </a:t>
            </a:r>
            <a:r>
              <a:rPr lang="en-US" i="1" dirty="0" smtClean="0"/>
              <a:t>I  </a:t>
            </a:r>
            <a:r>
              <a:rPr lang="en-US" i="1" dirty="0"/>
              <a:t>have already started researching for my brother and found ``College of North Atlantic'' and .</a:t>
            </a:r>
            <a:r>
              <a:rPr lang="en-US" i="1" dirty="0" smtClean="0"/>
              <a:t>.</a:t>
            </a:r>
            <a:endParaRPr lang="en-US" i="1" dirty="0"/>
          </a:p>
        </p:txBody>
      </p:sp>
      <p:sp>
        <p:nvSpPr>
          <p:cNvPr id="37" name="TextBox 36"/>
          <p:cNvSpPr txBox="1"/>
          <p:nvPr/>
        </p:nvSpPr>
        <p:spPr>
          <a:xfrm>
            <a:off x="488938" y="4949117"/>
            <a:ext cx="651342" cy="461665"/>
          </a:xfrm>
          <a:prstGeom prst="rect">
            <a:avLst/>
          </a:prstGeom>
          <a:noFill/>
        </p:spPr>
        <p:txBody>
          <a:bodyPr wrap="square" rtlCol="0">
            <a:spAutoFit/>
          </a:bodyPr>
          <a:lstStyle/>
          <a:p>
            <a:r>
              <a:rPr lang="en-US" sz="2400" b="1" dirty="0" smtClean="0">
                <a:solidFill>
                  <a:srgbClr val="0000FF"/>
                </a:solidFill>
              </a:rPr>
              <a:t>C</a:t>
            </a:r>
            <a:r>
              <a:rPr lang="en-US" sz="2400" b="1" baseline="-25000" dirty="0" smtClean="0">
                <a:solidFill>
                  <a:srgbClr val="0000FF"/>
                </a:solidFill>
              </a:rPr>
              <a:t>3</a:t>
            </a:r>
            <a:endParaRPr lang="en-US" sz="2400" b="1" dirty="0">
              <a:solidFill>
                <a:srgbClr val="0000FF"/>
              </a:solidFill>
            </a:endParaRPr>
          </a:p>
        </p:txBody>
      </p:sp>
      <p:sp>
        <p:nvSpPr>
          <p:cNvPr id="38" name="TextBox 37"/>
          <p:cNvSpPr txBox="1"/>
          <p:nvPr/>
        </p:nvSpPr>
        <p:spPr>
          <a:xfrm>
            <a:off x="1069236" y="5958572"/>
            <a:ext cx="7287357" cy="369332"/>
          </a:xfrm>
          <a:prstGeom prst="rect">
            <a:avLst/>
          </a:prstGeom>
          <a:solidFill>
            <a:srgbClr val="D9D9D9"/>
          </a:solidFill>
          <a:ln>
            <a:solidFill>
              <a:schemeClr val="tx1">
                <a:lumMod val="50000"/>
                <a:lumOff val="50000"/>
              </a:schemeClr>
            </a:solidFill>
          </a:ln>
        </p:spPr>
        <p:txBody>
          <a:bodyPr wrap="square" rtlCol="0">
            <a:spAutoFit/>
          </a:bodyPr>
          <a:lstStyle/>
          <a:p>
            <a:r>
              <a:rPr lang="en-US" i="1" dirty="0"/>
              <a:t>thank you for sharing useful tips  will follow your advise.</a:t>
            </a:r>
          </a:p>
        </p:txBody>
      </p:sp>
      <p:sp>
        <p:nvSpPr>
          <p:cNvPr id="39" name="TextBox 38"/>
          <p:cNvSpPr txBox="1"/>
          <p:nvPr/>
        </p:nvSpPr>
        <p:spPr>
          <a:xfrm>
            <a:off x="553073" y="5977187"/>
            <a:ext cx="651342" cy="461665"/>
          </a:xfrm>
          <a:prstGeom prst="rect">
            <a:avLst/>
          </a:prstGeom>
          <a:noFill/>
        </p:spPr>
        <p:txBody>
          <a:bodyPr wrap="square" rtlCol="0">
            <a:spAutoFit/>
          </a:bodyPr>
          <a:lstStyle/>
          <a:p>
            <a:r>
              <a:rPr lang="en-US" sz="2400" b="1" dirty="0" smtClean="0">
                <a:solidFill>
                  <a:srgbClr val="0000FF"/>
                </a:solidFill>
              </a:rPr>
              <a:t>C</a:t>
            </a:r>
            <a:r>
              <a:rPr lang="en-US" sz="2400" b="1" baseline="-25000" dirty="0">
                <a:solidFill>
                  <a:srgbClr val="0000FF"/>
                </a:solidFill>
              </a:rPr>
              <a:t>5</a:t>
            </a:r>
            <a:endParaRPr lang="en-US" sz="2400" b="1" dirty="0">
              <a:solidFill>
                <a:srgbClr val="0000FF"/>
              </a:solidFill>
            </a:endParaRPr>
          </a:p>
        </p:txBody>
      </p:sp>
      <p:sp>
        <p:nvSpPr>
          <p:cNvPr id="40" name="TextBox 39"/>
          <p:cNvSpPr txBox="1"/>
          <p:nvPr/>
        </p:nvSpPr>
        <p:spPr>
          <a:xfrm rot="5400000">
            <a:off x="4064001" y="5580111"/>
            <a:ext cx="359833" cy="461665"/>
          </a:xfrm>
          <a:prstGeom prst="rect">
            <a:avLst/>
          </a:prstGeom>
          <a:noFill/>
        </p:spPr>
        <p:txBody>
          <a:bodyPr wrap="square" rtlCol="0">
            <a:spAutoFit/>
          </a:bodyPr>
          <a:lstStyle/>
          <a:p>
            <a:r>
              <a:rPr lang="en-US" sz="2400" dirty="0" smtClean="0"/>
              <a:t>..</a:t>
            </a:r>
            <a:endParaRPr lang="en-US" sz="2400" dirty="0"/>
          </a:p>
        </p:txBody>
      </p:sp>
      <p:grpSp>
        <p:nvGrpSpPr>
          <p:cNvPr id="9" name="Group 8"/>
          <p:cNvGrpSpPr/>
          <p:nvPr/>
        </p:nvGrpSpPr>
        <p:grpSpPr>
          <a:xfrm>
            <a:off x="8464566" y="1366184"/>
            <a:ext cx="584193" cy="5022930"/>
            <a:chOff x="8464566" y="1366184"/>
            <a:chExt cx="584193" cy="5022930"/>
          </a:xfrm>
        </p:grpSpPr>
        <p:grpSp>
          <p:nvGrpSpPr>
            <p:cNvPr id="75" name="Group 74"/>
            <p:cNvGrpSpPr/>
            <p:nvPr/>
          </p:nvGrpSpPr>
          <p:grpSpPr>
            <a:xfrm>
              <a:off x="8464566" y="1366184"/>
              <a:ext cx="584193" cy="5022930"/>
              <a:chOff x="8475149" y="1366184"/>
              <a:chExt cx="584193" cy="5022930"/>
            </a:xfrm>
          </p:grpSpPr>
          <p:grpSp>
            <p:nvGrpSpPr>
              <p:cNvPr id="43" name="Group 42"/>
              <p:cNvGrpSpPr/>
              <p:nvPr/>
            </p:nvGrpSpPr>
            <p:grpSpPr>
              <a:xfrm>
                <a:off x="8487837" y="1366184"/>
                <a:ext cx="550330" cy="534815"/>
                <a:chOff x="8487837" y="1366184"/>
                <a:chExt cx="550330" cy="534815"/>
              </a:xfrm>
            </p:grpSpPr>
            <p:sp>
              <p:nvSpPr>
                <p:cNvPr id="42" name="Oval 41"/>
                <p:cNvSpPr/>
                <p:nvPr/>
              </p:nvSpPr>
              <p:spPr>
                <a:xfrm>
                  <a:off x="8487837" y="1366184"/>
                  <a:ext cx="539750" cy="534815"/>
                </a:xfrm>
                <a:prstGeom prst="ellipse">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41" name="TextBox 40"/>
                <p:cNvSpPr txBox="1"/>
                <p:nvPr/>
              </p:nvSpPr>
              <p:spPr>
                <a:xfrm>
                  <a:off x="8498417" y="1407585"/>
                  <a:ext cx="539750" cy="461665"/>
                </a:xfrm>
                <a:prstGeom prst="rect">
                  <a:avLst/>
                </a:prstGeom>
                <a:noFill/>
              </p:spPr>
              <p:txBody>
                <a:bodyPr wrap="square" rtlCol="0">
                  <a:spAutoFit/>
                </a:bodyPr>
                <a:lstStyle/>
                <a:p>
                  <a:r>
                    <a:rPr lang="en-US" sz="2400" dirty="0" smtClean="0"/>
                    <a:t>ST</a:t>
                  </a:r>
                  <a:endParaRPr lang="en-US" sz="2400" dirty="0"/>
                </a:p>
              </p:txBody>
            </p:sp>
          </p:grpSp>
          <p:grpSp>
            <p:nvGrpSpPr>
              <p:cNvPr id="56" name="Group 55"/>
              <p:cNvGrpSpPr/>
              <p:nvPr/>
            </p:nvGrpSpPr>
            <p:grpSpPr>
              <a:xfrm>
                <a:off x="8475149" y="4944363"/>
                <a:ext cx="550330" cy="534815"/>
                <a:chOff x="8498420" y="1387350"/>
                <a:chExt cx="550330" cy="534815"/>
              </a:xfrm>
            </p:grpSpPr>
            <p:sp>
              <p:nvSpPr>
                <p:cNvPr id="58" name="Oval 57"/>
                <p:cNvSpPr/>
                <p:nvPr/>
              </p:nvSpPr>
              <p:spPr>
                <a:xfrm>
                  <a:off x="8498420" y="1387350"/>
                  <a:ext cx="539750" cy="53481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TextBox 56"/>
                <p:cNvSpPr txBox="1"/>
                <p:nvPr/>
              </p:nvSpPr>
              <p:spPr>
                <a:xfrm>
                  <a:off x="8509000" y="1407585"/>
                  <a:ext cx="539750" cy="461665"/>
                </a:xfrm>
                <a:prstGeom prst="rect">
                  <a:avLst/>
                </a:prstGeom>
                <a:noFill/>
              </p:spPr>
              <p:txBody>
                <a:bodyPr wrap="square" rtlCol="0">
                  <a:spAutoFit/>
                </a:bodyPr>
                <a:lstStyle/>
                <a:p>
                  <a:r>
                    <a:rPr lang="en-US" sz="2400" dirty="0" smtClean="0">
                      <a:solidFill>
                        <a:srgbClr val="000000"/>
                      </a:solidFill>
                    </a:rPr>
                    <a:t> Q</a:t>
                  </a:r>
                  <a:endParaRPr lang="en-US" sz="2400" dirty="0">
                    <a:solidFill>
                      <a:srgbClr val="000000"/>
                    </a:solidFill>
                  </a:endParaRPr>
                </a:p>
              </p:txBody>
            </p:sp>
          </p:grpSp>
          <p:grpSp>
            <p:nvGrpSpPr>
              <p:cNvPr id="59" name="Group 58"/>
              <p:cNvGrpSpPr/>
              <p:nvPr/>
            </p:nvGrpSpPr>
            <p:grpSpPr>
              <a:xfrm>
                <a:off x="8477254" y="5854299"/>
                <a:ext cx="550330" cy="534815"/>
                <a:chOff x="8487837" y="1366184"/>
                <a:chExt cx="550330" cy="534815"/>
              </a:xfrm>
            </p:grpSpPr>
            <p:sp>
              <p:nvSpPr>
                <p:cNvPr id="61" name="Oval 60"/>
                <p:cNvSpPr/>
                <p:nvPr/>
              </p:nvSpPr>
              <p:spPr>
                <a:xfrm>
                  <a:off x="8487837" y="1366184"/>
                  <a:ext cx="539750" cy="534815"/>
                </a:xfrm>
                <a:prstGeom prst="ellipse">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60" name="TextBox 59"/>
                <p:cNvSpPr txBox="1"/>
                <p:nvPr/>
              </p:nvSpPr>
              <p:spPr>
                <a:xfrm>
                  <a:off x="8498417" y="1407585"/>
                  <a:ext cx="539750" cy="461665"/>
                </a:xfrm>
                <a:prstGeom prst="rect">
                  <a:avLst/>
                </a:prstGeom>
                <a:noFill/>
              </p:spPr>
              <p:txBody>
                <a:bodyPr wrap="square" rtlCol="0">
                  <a:spAutoFit/>
                </a:bodyPr>
                <a:lstStyle/>
                <a:p>
                  <a:r>
                    <a:rPr lang="en-US" sz="2400" dirty="0" smtClean="0">
                      <a:solidFill>
                        <a:srgbClr val="800000"/>
                      </a:solidFill>
                    </a:rPr>
                    <a:t> </a:t>
                  </a:r>
                  <a:r>
                    <a:rPr lang="en-US" sz="2400" dirty="0" smtClean="0">
                      <a:solidFill>
                        <a:srgbClr val="000000"/>
                      </a:solidFill>
                    </a:rPr>
                    <a:t>P</a:t>
                  </a:r>
                  <a:endParaRPr lang="en-US" sz="2400" dirty="0">
                    <a:solidFill>
                      <a:srgbClr val="000000"/>
                    </a:solidFill>
                  </a:endParaRPr>
                </a:p>
              </p:txBody>
            </p:sp>
          </p:grpSp>
          <p:grpSp>
            <p:nvGrpSpPr>
              <p:cNvPr id="62" name="Group 61"/>
              <p:cNvGrpSpPr/>
              <p:nvPr/>
            </p:nvGrpSpPr>
            <p:grpSpPr>
              <a:xfrm>
                <a:off x="8477254" y="2021650"/>
                <a:ext cx="560919" cy="534815"/>
                <a:chOff x="8498417" y="1366184"/>
                <a:chExt cx="560919" cy="534815"/>
              </a:xfrm>
            </p:grpSpPr>
            <p:sp>
              <p:nvSpPr>
                <p:cNvPr id="63" name="Oval 62"/>
                <p:cNvSpPr/>
                <p:nvPr/>
              </p:nvSpPr>
              <p:spPr>
                <a:xfrm>
                  <a:off x="8519586" y="1366184"/>
                  <a:ext cx="539750" cy="534815"/>
                </a:xfrm>
                <a:prstGeom prst="ellipse">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64" name="TextBox 63"/>
                <p:cNvSpPr txBox="1"/>
                <p:nvPr/>
              </p:nvSpPr>
              <p:spPr>
                <a:xfrm>
                  <a:off x="8498417" y="1407585"/>
                  <a:ext cx="539750" cy="461665"/>
                </a:xfrm>
                <a:prstGeom prst="rect">
                  <a:avLst/>
                </a:prstGeom>
                <a:noFill/>
              </p:spPr>
              <p:txBody>
                <a:bodyPr wrap="square" rtlCol="0">
                  <a:spAutoFit/>
                </a:bodyPr>
                <a:lstStyle/>
                <a:p>
                  <a:r>
                    <a:rPr lang="en-US" sz="2400" dirty="0" smtClean="0"/>
                    <a:t>ST</a:t>
                  </a:r>
                  <a:endParaRPr lang="en-US" sz="2400" dirty="0"/>
                </a:p>
              </p:txBody>
            </p:sp>
          </p:grpSp>
          <p:grpSp>
            <p:nvGrpSpPr>
              <p:cNvPr id="71" name="Group 70"/>
              <p:cNvGrpSpPr/>
              <p:nvPr/>
            </p:nvGrpSpPr>
            <p:grpSpPr>
              <a:xfrm>
                <a:off x="8487834" y="3500732"/>
                <a:ext cx="560919" cy="534815"/>
                <a:chOff x="8487834" y="3574813"/>
                <a:chExt cx="560919" cy="534815"/>
              </a:xfrm>
            </p:grpSpPr>
            <p:sp>
              <p:nvSpPr>
                <p:cNvPr id="69" name="Oval 68"/>
                <p:cNvSpPr/>
                <p:nvPr/>
              </p:nvSpPr>
              <p:spPr>
                <a:xfrm>
                  <a:off x="8509003" y="3574813"/>
                  <a:ext cx="539750" cy="534815"/>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70" name="TextBox 69"/>
                <p:cNvSpPr txBox="1"/>
                <p:nvPr/>
              </p:nvSpPr>
              <p:spPr>
                <a:xfrm>
                  <a:off x="8487834" y="3616214"/>
                  <a:ext cx="539750" cy="461665"/>
                </a:xfrm>
                <a:prstGeom prst="rect">
                  <a:avLst/>
                </a:prstGeom>
                <a:noFill/>
              </p:spPr>
              <p:txBody>
                <a:bodyPr wrap="square" rtlCol="0">
                  <a:spAutoFit/>
                </a:bodyPr>
                <a:lstStyle/>
                <a:p>
                  <a:r>
                    <a:rPr lang="en-US" sz="2400" dirty="0" smtClean="0"/>
                    <a:t>SU</a:t>
                  </a:r>
                  <a:endParaRPr lang="en-US" sz="2400" dirty="0"/>
                </a:p>
              </p:txBody>
            </p:sp>
          </p:grpSp>
          <p:grpSp>
            <p:nvGrpSpPr>
              <p:cNvPr id="72" name="Group 71"/>
              <p:cNvGrpSpPr/>
              <p:nvPr/>
            </p:nvGrpSpPr>
            <p:grpSpPr>
              <a:xfrm>
                <a:off x="8509006" y="4149434"/>
                <a:ext cx="550336" cy="534815"/>
                <a:chOff x="8487834" y="3574813"/>
                <a:chExt cx="550336" cy="534815"/>
              </a:xfrm>
            </p:grpSpPr>
            <p:sp>
              <p:nvSpPr>
                <p:cNvPr id="73" name="Oval 72"/>
                <p:cNvSpPr/>
                <p:nvPr/>
              </p:nvSpPr>
              <p:spPr>
                <a:xfrm>
                  <a:off x="8498420" y="3574813"/>
                  <a:ext cx="539750" cy="534815"/>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74" name="TextBox 73"/>
                <p:cNvSpPr txBox="1"/>
                <p:nvPr/>
              </p:nvSpPr>
              <p:spPr>
                <a:xfrm>
                  <a:off x="8487834" y="3616214"/>
                  <a:ext cx="539750" cy="461665"/>
                </a:xfrm>
                <a:prstGeom prst="rect">
                  <a:avLst/>
                </a:prstGeom>
                <a:noFill/>
              </p:spPr>
              <p:txBody>
                <a:bodyPr wrap="square" rtlCol="0">
                  <a:spAutoFit/>
                </a:bodyPr>
                <a:lstStyle/>
                <a:p>
                  <a:r>
                    <a:rPr lang="en-US" sz="2400" dirty="0" smtClean="0"/>
                    <a:t>SU</a:t>
                  </a:r>
                  <a:endParaRPr lang="en-US" sz="2400" dirty="0"/>
                </a:p>
              </p:txBody>
            </p:sp>
          </p:grpSp>
        </p:grpSp>
        <p:grpSp>
          <p:nvGrpSpPr>
            <p:cNvPr id="78" name="Group 77"/>
            <p:cNvGrpSpPr/>
            <p:nvPr/>
          </p:nvGrpSpPr>
          <p:grpSpPr>
            <a:xfrm>
              <a:off x="8466674" y="2704196"/>
              <a:ext cx="550333" cy="534815"/>
              <a:chOff x="9516549" y="4944363"/>
              <a:chExt cx="550333" cy="534815"/>
            </a:xfrm>
          </p:grpSpPr>
          <p:sp>
            <p:nvSpPr>
              <p:cNvPr id="76" name="Oval 75"/>
              <p:cNvSpPr/>
              <p:nvPr/>
            </p:nvSpPr>
            <p:spPr>
              <a:xfrm>
                <a:off x="9516549" y="4944363"/>
                <a:ext cx="539750" cy="534815"/>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7" name="TextBox 76"/>
              <p:cNvSpPr txBox="1"/>
              <p:nvPr/>
            </p:nvSpPr>
            <p:spPr>
              <a:xfrm>
                <a:off x="9527132" y="4975181"/>
                <a:ext cx="539750" cy="461665"/>
              </a:xfrm>
              <a:prstGeom prst="rect">
                <a:avLst/>
              </a:prstGeom>
              <a:noFill/>
            </p:spPr>
            <p:txBody>
              <a:bodyPr wrap="square" rtlCol="0">
                <a:spAutoFit/>
              </a:bodyPr>
              <a:lstStyle/>
              <a:p>
                <a:r>
                  <a:rPr lang="en-US" sz="2400" dirty="0" smtClean="0">
                    <a:solidFill>
                      <a:srgbClr val="000000"/>
                    </a:solidFill>
                  </a:rPr>
                  <a:t> Q</a:t>
                </a:r>
                <a:endParaRPr lang="en-US" sz="2400" dirty="0">
                  <a:solidFill>
                    <a:srgbClr val="000000"/>
                  </a:solidFill>
                </a:endParaRPr>
              </a:p>
            </p:txBody>
          </p:sp>
        </p:grpSp>
      </p:grpSp>
    </p:spTree>
    <p:extLst>
      <p:ext uri="{BB962C8B-B14F-4D97-AF65-F5344CB8AC3E}">
        <p14:creationId xmlns:p14="http://schemas.microsoft.com/office/powerpoint/2010/main" val="17237433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91906" y="208130"/>
            <a:ext cx="8614406" cy="797287"/>
          </a:xfrm>
        </p:spPr>
        <p:txBody>
          <a:bodyPr>
            <a:normAutofit/>
          </a:bodyPr>
          <a:lstStyle/>
          <a:p>
            <a:r>
              <a:rPr lang="en-US" dirty="0" smtClean="0"/>
              <a:t>Contributions</a:t>
            </a:r>
            <a:endParaRPr lang="en-US" dirty="0"/>
          </a:p>
        </p:txBody>
      </p:sp>
      <p:sp>
        <p:nvSpPr>
          <p:cNvPr id="4" name="TextBox 3"/>
          <p:cNvSpPr txBox="1"/>
          <p:nvPr/>
        </p:nvSpPr>
        <p:spPr>
          <a:xfrm>
            <a:off x="822476" y="1260347"/>
            <a:ext cx="7728857" cy="1569660"/>
          </a:xfrm>
          <a:prstGeom prst="rect">
            <a:avLst/>
          </a:prstGeom>
          <a:noFill/>
        </p:spPr>
        <p:txBody>
          <a:bodyPr wrap="square" rtlCol="0">
            <a:spAutoFit/>
          </a:bodyPr>
          <a:lstStyle/>
          <a:p>
            <a:r>
              <a:rPr lang="en-US" sz="2400" b="1" dirty="0" smtClean="0"/>
              <a:t>1) Sentence representation</a:t>
            </a:r>
          </a:p>
          <a:p>
            <a:pPr marL="742950" lvl="1" indent="-285750">
              <a:buFont typeface="Arial"/>
              <a:buChar char="•"/>
            </a:pPr>
            <a:r>
              <a:rPr lang="en-US" sz="2400" dirty="0"/>
              <a:t>Exiting </a:t>
            </a:r>
            <a:r>
              <a:rPr lang="en-US" sz="2400" dirty="0" smtClean="0"/>
              <a:t>methods use </a:t>
            </a:r>
            <a:r>
              <a:rPr lang="en-US" sz="2400" dirty="0"/>
              <a:t>bag-of-</a:t>
            </a:r>
            <a:r>
              <a:rPr lang="en-US" sz="2400" dirty="0" err="1"/>
              <a:t>ngrams</a:t>
            </a:r>
            <a:endParaRPr lang="en-US" sz="2400" dirty="0"/>
          </a:p>
          <a:p>
            <a:pPr marL="742950" lvl="1" indent="-285750">
              <a:buFont typeface="Arial"/>
              <a:buChar char="•"/>
            </a:pPr>
            <a:r>
              <a:rPr lang="en-US" sz="2400" dirty="0" smtClean="0"/>
              <a:t>Should </a:t>
            </a:r>
            <a:r>
              <a:rPr lang="en-US" sz="2400" dirty="0" smtClean="0"/>
              <a:t>consider </a:t>
            </a:r>
            <a:r>
              <a:rPr lang="en-US" sz="2400" dirty="0" smtClean="0"/>
              <a:t>sentence </a:t>
            </a:r>
            <a:r>
              <a:rPr lang="en-US" sz="2400" dirty="0" smtClean="0"/>
              <a:t>structure</a:t>
            </a:r>
          </a:p>
          <a:p>
            <a:pPr marL="742950" lvl="1" indent="-285750">
              <a:buFont typeface="Arial"/>
              <a:buChar char="•"/>
            </a:pPr>
            <a:r>
              <a:rPr lang="en-US" sz="2400" dirty="0" smtClean="0"/>
              <a:t>Our </a:t>
            </a:r>
            <a:r>
              <a:rPr lang="en-US" sz="2400" dirty="0" smtClean="0"/>
              <a:t>solution: sequential LSTM</a:t>
            </a:r>
          </a:p>
        </p:txBody>
      </p:sp>
      <p:sp>
        <p:nvSpPr>
          <p:cNvPr id="5" name="Date Placeholder 4"/>
          <p:cNvSpPr>
            <a:spLocks noGrp="1"/>
          </p:cNvSpPr>
          <p:nvPr>
            <p:ph type="dt" sz="half" idx="13"/>
          </p:nvPr>
        </p:nvSpPr>
        <p:spPr/>
        <p:txBody>
          <a:bodyPr/>
          <a:lstStyle/>
          <a:p>
            <a:fld id="{4794238E-4595-CC41-B378-84EFE49CFC1D}" type="datetime1">
              <a:rPr lang="en-CA" smtClean="0"/>
              <a:t>16-08-09</a:t>
            </a:fld>
            <a:endParaRPr lang="en-US"/>
          </a:p>
        </p:txBody>
      </p:sp>
      <p:sp>
        <p:nvSpPr>
          <p:cNvPr id="6" name="Footer Placeholder 5"/>
          <p:cNvSpPr>
            <a:spLocks noGrp="1"/>
          </p:cNvSpPr>
          <p:nvPr>
            <p:ph type="ftr" sz="quarter" idx="14"/>
          </p:nvPr>
        </p:nvSpPr>
        <p:spPr>
          <a:xfrm>
            <a:off x="3124200" y="6525678"/>
            <a:ext cx="2895600" cy="365125"/>
          </a:xfrm>
        </p:spPr>
        <p:txBody>
          <a:bodyPr/>
          <a:lstStyle/>
          <a:p>
            <a:r>
              <a:rPr lang="en-US" dirty="0" smtClean="0"/>
              <a:t>ACL-2016</a:t>
            </a:r>
            <a:endParaRPr lang="en-US" dirty="0"/>
          </a:p>
        </p:txBody>
      </p:sp>
      <p:sp>
        <p:nvSpPr>
          <p:cNvPr id="7" name="Slide Number Placeholder 6"/>
          <p:cNvSpPr>
            <a:spLocks noGrp="1"/>
          </p:cNvSpPr>
          <p:nvPr>
            <p:ph type="sldNum" sz="quarter" idx="15"/>
          </p:nvPr>
        </p:nvSpPr>
        <p:spPr>
          <a:xfrm>
            <a:off x="7006628" y="6492875"/>
            <a:ext cx="2133600" cy="365125"/>
          </a:xfrm>
        </p:spPr>
        <p:txBody>
          <a:bodyPr/>
          <a:lstStyle/>
          <a:p>
            <a:fld id="{632BBD8B-2315-4A46-BEF8-6475F9DCBCE4}" type="slidenum">
              <a:rPr lang="en-US" smtClean="0"/>
              <a:t>4</a:t>
            </a:fld>
            <a:endParaRPr lang="en-US" dirty="0"/>
          </a:p>
        </p:txBody>
      </p:sp>
      <p:sp>
        <p:nvSpPr>
          <p:cNvPr id="14" name="TextBox 13"/>
          <p:cNvSpPr txBox="1"/>
          <p:nvPr/>
        </p:nvSpPr>
        <p:spPr>
          <a:xfrm>
            <a:off x="786190" y="2936883"/>
            <a:ext cx="8354038" cy="1569660"/>
          </a:xfrm>
          <a:prstGeom prst="rect">
            <a:avLst/>
          </a:prstGeom>
          <a:noFill/>
        </p:spPr>
        <p:txBody>
          <a:bodyPr wrap="square" rtlCol="0">
            <a:spAutoFit/>
          </a:bodyPr>
          <a:lstStyle/>
          <a:p>
            <a:r>
              <a:rPr lang="en-US" sz="2400" b="1" dirty="0" smtClean="0"/>
              <a:t>2) Conversational dependencies </a:t>
            </a:r>
          </a:p>
          <a:p>
            <a:pPr marL="742950" lvl="1" indent="-285750">
              <a:buFont typeface="Arial"/>
              <a:buChar char="•"/>
            </a:pPr>
            <a:r>
              <a:rPr lang="en-US" sz="2400" dirty="0"/>
              <a:t>Exiting </a:t>
            </a:r>
            <a:r>
              <a:rPr lang="en-US" sz="2400" dirty="0" smtClean="0"/>
              <a:t>methods usually classify each sentence </a:t>
            </a:r>
            <a:r>
              <a:rPr lang="en-US" sz="2400" dirty="0"/>
              <a:t>locally </a:t>
            </a:r>
          </a:p>
          <a:p>
            <a:pPr marL="742950" lvl="1" indent="-285750">
              <a:buFont typeface="Arial"/>
              <a:buChar char="•"/>
            </a:pPr>
            <a:r>
              <a:rPr lang="en-US" sz="2400" dirty="0" smtClean="0"/>
              <a:t>Should consider dependencies inside </a:t>
            </a:r>
            <a:r>
              <a:rPr lang="en-US" sz="2400" dirty="0" smtClean="0"/>
              <a:t>and across comments</a:t>
            </a:r>
          </a:p>
          <a:p>
            <a:pPr marL="742950" lvl="1" indent="-285750">
              <a:buFont typeface="Arial"/>
              <a:buChar char="•"/>
            </a:pPr>
            <a:r>
              <a:rPr lang="en-US" sz="2400" dirty="0" smtClean="0"/>
              <a:t>Our </a:t>
            </a:r>
            <a:r>
              <a:rPr lang="en-US" sz="2400" dirty="0" smtClean="0"/>
              <a:t>solution: structured models</a:t>
            </a:r>
          </a:p>
        </p:txBody>
      </p:sp>
      <p:sp>
        <p:nvSpPr>
          <p:cNvPr id="15" name="TextBox 14"/>
          <p:cNvSpPr txBox="1"/>
          <p:nvPr/>
        </p:nvSpPr>
        <p:spPr>
          <a:xfrm>
            <a:off x="774095" y="4727266"/>
            <a:ext cx="5129360" cy="1200328"/>
          </a:xfrm>
          <a:prstGeom prst="rect">
            <a:avLst/>
          </a:prstGeom>
          <a:noFill/>
        </p:spPr>
        <p:txBody>
          <a:bodyPr wrap="square" rtlCol="0">
            <a:spAutoFit/>
          </a:bodyPr>
          <a:lstStyle/>
          <a:p>
            <a:r>
              <a:rPr lang="en-US" sz="2400" b="1" dirty="0" smtClean="0"/>
              <a:t>3) A new corpus </a:t>
            </a:r>
          </a:p>
          <a:p>
            <a:pPr marL="742950" lvl="1" indent="-285750">
              <a:buFont typeface="Arial"/>
              <a:buChar char="•"/>
            </a:pPr>
            <a:r>
              <a:rPr lang="en-US" sz="2400" dirty="0" smtClean="0"/>
              <a:t>Forum conversations</a:t>
            </a:r>
          </a:p>
          <a:p>
            <a:pPr marL="742950" lvl="1" indent="-285750">
              <a:buFont typeface="Arial"/>
              <a:buChar char="•"/>
            </a:pPr>
            <a:r>
              <a:rPr lang="en-US" sz="2400" dirty="0" smtClean="0"/>
              <a:t>Annotated with standard </a:t>
            </a:r>
            <a:r>
              <a:rPr lang="en-US" sz="2400" dirty="0" err="1" smtClean="0"/>
              <a:t>tagset</a:t>
            </a:r>
            <a:endParaRPr lang="en-US" sz="2400" dirty="0" smtClean="0"/>
          </a:p>
        </p:txBody>
      </p:sp>
    </p:spTree>
    <p:extLst>
      <p:ext uri="{BB962C8B-B14F-4D97-AF65-F5344CB8AC3E}">
        <p14:creationId xmlns:p14="http://schemas.microsoft.com/office/powerpoint/2010/main" val="13674641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199" y="419276"/>
            <a:ext cx="7997371" cy="887010"/>
          </a:xfrm>
        </p:spPr>
        <p:txBody>
          <a:bodyPr>
            <a:normAutofit/>
          </a:bodyPr>
          <a:lstStyle/>
          <a:p>
            <a:r>
              <a:rPr lang="en-US" dirty="0" smtClean="0"/>
              <a:t>Outline</a:t>
            </a:r>
            <a:endParaRPr lang="en-US" dirty="0"/>
          </a:p>
        </p:txBody>
      </p:sp>
      <p:sp>
        <p:nvSpPr>
          <p:cNvPr id="5" name="Date Placeholder 4"/>
          <p:cNvSpPr>
            <a:spLocks noGrp="1"/>
          </p:cNvSpPr>
          <p:nvPr>
            <p:ph type="dt" sz="half" idx="13"/>
          </p:nvPr>
        </p:nvSpPr>
        <p:spPr/>
        <p:txBody>
          <a:bodyPr/>
          <a:lstStyle/>
          <a:p>
            <a:fld id="{3530E702-778F-F041-9076-4A1C5E72EEBE}" type="datetime1">
              <a:rPr lang="en-CA" smtClean="0"/>
              <a:t>16-08-06</a:t>
            </a:fld>
            <a:endParaRPr lang="en-US"/>
          </a:p>
        </p:txBody>
      </p:sp>
      <p:sp>
        <p:nvSpPr>
          <p:cNvPr id="6" name="Footer Placeholder 5"/>
          <p:cNvSpPr>
            <a:spLocks noGrp="1"/>
          </p:cNvSpPr>
          <p:nvPr>
            <p:ph type="ftr" sz="quarter" idx="14"/>
          </p:nvPr>
        </p:nvSpPr>
        <p:spPr/>
        <p:txBody>
          <a:bodyPr/>
          <a:lstStyle/>
          <a:p>
            <a:r>
              <a:rPr lang="en-US" smtClean="0"/>
              <a:t>ACL-2016</a:t>
            </a:r>
            <a:endParaRPr lang="en-US"/>
          </a:p>
        </p:txBody>
      </p:sp>
      <p:sp>
        <p:nvSpPr>
          <p:cNvPr id="7" name="Slide Number Placeholder 6"/>
          <p:cNvSpPr>
            <a:spLocks noGrp="1"/>
          </p:cNvSpPr>
          <p:nvPr>
            <p:ph type="sldNum" sz="quarter" idx="15"/>
          </p:nvPr>
        </p:nvSpPr>
        <p:spPr/>
        <p:txBody>
          <a:bodyPr/>
          <a:lstStyle/>
          <a:p>
            <a:fld id="{632BBD8B-2315-4A46-BEF8-6475F9DCBCE4}" type="slidenum">
              <a:rPr lang="en-US" smtClean="0"/>
              <a:t>5</a:t>
            </a:fld>
            <a:endParaRPr lang="en-US"/>
          </a:p>
        </p:txBody>
      </p:sp>
      <p:sp>
        <p:nvSpPr>
          <p:cNvPr id="8" name="TextBox 7"/>
          <p:cNvSpPr txBox="1"/>
          <p:nvPr/>
        </p:nvSpPr>
        <p:spPr>
          <a:xfrm>
            <a:off x="1080129" y="1461939"/>
            <a:ext cx="7477812" cy="4154983"/>
          </a:xfrm>
          <a:prstGeom prst="rect">
            <a:avLst/>
          </a:prstGeom>
          <a:noFill/>
        </p:spPr>
        <p:txBody>
          <a:bodyPr wrap="square" rtlCol="0">
            <a:spAutoFit/>
          </a:bodyPr>
          <a:lstStyle/>
          <a:p>
            <a:pPr marL="285750" indent="-285750">
              <a:buFont typeface="Arial"/>
              <a:buChar char="•"/>
            </a:pPr>
            <a:r>
              <a:rPr lang="en-US" sz="2400" dirty="0" smtClean="0"/>
              <a:t>Motivation</a:t>
            </a:r>
          </a:p>
          <a:p>
            <a:pPr marL="285750" indent="-285750">
              <a:buFont typeface="Arial"/>
              <a:buChar char="•"/>
            </a:pPr>
            <a:r>
              <a:rPr lang="en-US" sz="2400" dirty="0" smtClean="0"/>
              <a:t>Our Approach</a:t>
            </a:r>
          </a:p>
          <a:p>
            <a:pPr marL="800100" lvl="1" indent="-342900">
              <a:buFont typeface="Courier New"/>
              <a:buChar char="o"/>
            </a:pPr>
            <a:r>
              <a:rPr lang="en-US" sz="2400" dirty="0" smtClean="0"/>
              <a:t>Sentence representation using LSTMs</a:t>
            </a:r>
          </a:p>
          <a:p>
            <a:pPr marL="800100" lvl="1" indent="-342900">
              <a:buFont typeface="Courier New"/>
              <a:buChar char="o"/>
            </a:pPr>
            <a:r>
              <a:rPr lang="en-US" sz="2400" dirty="0"/>
              <a:t>C</a:t>
            </a:r>
            <a:r>
              <a:rPr lang="en-US" sz="2400" dirty="0" smtClean="0"/>
              <a:t>onditional structured models</a:t>
            </a:r>
          </a:p>
          <a:p>
            <a:pPr marL="285750" indent="-285750">
              <a:buFont typeface="Arial"/>
              <a:buChar char="•"/>
            </a:pPr>
            <a:r>
              <a:rPr lang="en-US" sz="2400" dirty="0" smtClean="0"/>
              <a:t>Corpora</a:t>
            </a:r>
          </a:p>
          <a:p>
            <a:pPr marL="800100" lvl="1" indent="-342900">
              <a:buFont typeface="Courier New"/>
              <a:buChar char="o"/>
            </a:pPr>
            <a:r>
              <a:rPr lang="en-US" sz="2400" dirty="0" smtClean="0"/>
              <a:t>Existing datasets</a:t>
            </a:r>
          </a:p>
          <a:p>
            <a:pPr marL="800100" lvl="1" indent="-342900">
              <a:buFont typeface="Courier New"/>
              <a:buChar char="o"/>
            </a:pPr>
            <a:r>
              <a:rPr lang="en-US" sz="2400" dirty="0" smtClean="0"/>
              <a:t>New forum corpus</a:t>
            </a:r>
            <a:endParaRPr lang="en-US" sz="2400" dirty="0" smtClean="0"/>
          </a:p>
          <a:p>
            <a:pPr marL="285750" indent="-285750">
              <a:buFont typeface="Arial"/>
              <a:buChar char="•"/>
            </a:pPr>
            <a:r>
              <a:rPr lang="en-US" sz="2400" dirty="0"/>
              <a:t>Experiments &amp; Analysis</a:t>
            </a:r>
          </a:p>
          <a:p>
            <a:pPr marL="800100" lvl="1" indent="-342900">
              <a:buFont typeface="Courier New"/>
              <a:buChar char="o"/>
            </a:pPr>
            <a:r>
              <a:rPr lang="en-US" sz="2400" dirty="0" smtClean="0"/>
              <a:t>Effectiveness of LSTM RNNs</a:t>
            </a:r>
            <a:endParaRPr lang="en-US" sz="2400" dirty="0"/>
          </a:p>
          <a:p>
            <a:pPr marL="800100" lvl="1" indent="-342900">
              <a:buFont typeface="Courier New"/>
              <a:buChar char="o"/>
            </a:pPr>
            <a:r>
              <a:rPr lang="en-US" sz="2400" dirty="0" smtClean="0"/>
              <a:t>Effectiveness of CRFs</a:t>
            </a:r>
          </a:p>
          <a:p>
            <a:pPr marL="285750" indent="-285750">
              <a:buFont typeface="Arial"/>
              <a:buChar char="•"/>
            </a:pPr>
            <a:r>
              <a:rPr lang="en-US" sz="2400" dirty="0" smtClean="0"/>
              <a:t>Conclusion &amp; future work</a:t>
            </a:r>
            <a:endParaRPr lang="en-US" dirty="0"/>
          </a:p>
        </p:txBody>
      </p:sp>
    </p:spTree>
    <p:extLst>
      <p:ext uri="{BB962C8B-B14F-4D97-AF65-F5344CB8AC3E}">
        <p14:creationId xmlns:p14="http://schemas.microsoft.com/office/powerpoint/2010/main" val="344142552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57200" y="121453"/>
            <a:ext cx="8315677" cy="1028691"/>
          </a:xfrm>
        </p:spPr>
        <p:txBody>
          <a:bodyPr>
            <a:normAutofit/>
          </a:bodyPr>
          <a:lstStyle/>
          <a:p>
            <a:r>
              <a:rPr lang="en-US" dirty="0" smtClean="0"/>
              <a:t>Our Approach</a:t>
            </a:r>
            <a:endParaRPr lang="en-US" dirty="0"/>
          </a:p>
        </p:txBody>
      </p:sp>
      <p:sp>
        <p:nvSpPr>
          <p:cNvPr id="3" name="Date Placeholder 2"/>
          <p:cNvSpPr>
            <a:spLocks noGrp="1"/>
          </p:cNvSpPr>
          <p:nvPr>
            <p:ph type="dt" sz="half" idx="13"/>
          </p:nvPr>
        </p:nvSpPr>
        <p:spPr/>
        <p:txBody>
          <a:bodyPr/>
          <a:lstStyle/>
          <a:p>
            <a:fld id="{B7E4C3A7-DA41-0447-BD6B-CA05FBA4B391}" type="datetime1">
              <a:rPr lang="en-CA" smtClean="0"/>
              <a:t>16-08-08</a:t>
            </a:fld>
            <a:endParaRPr lang="en-US"/>
          </a:p>
        </p:txBody>
      </p:sp>
      <p:sp>
        <p:nvSpPr>
          <p:cNvPr id="4" name="Footer Placeholder 3"/>
          <p:cNvSpPr>
            <a:spLocks noGrp="1"/>
          </p:cNvSpPr>
          <p:nvPr>
            <p:ph type="ftr" sz="quarter" idx="14"/>
          </p:nvPr>
        </p:nvSpPr>
        <p:spPr/>
        <p:txBody>
          <a:bodyPr/>
          <a:lstStyle/>
          <a:p>
            <a:r>
              <a:rPr lang="en-US" smtClean="0"/>
              <a:t>ACL-2016</a:t>
            </a:r>
            <a:endParaRPr lang="en-US"/>
          </a:p>
        </p:txBody>
      </p:sp>
      <p:sp>
        <p:nvSpPr>
          <p:cNvPr id="11" name="Slide Number Placeholder 10"/>
          <p:cNvSpPr>
            <a:spLocks noGrp="1"/>
          </p:cNvSpPr>
          <p:nvPr>
            <p:ph type="sldNum" sz="quarter" idx="15"/>
          </p:nvPr>
        </p:nvSpPr>
        <p:spPr/>
        <p:txBody>
          <a:bodyPr/>
          <a:lstStyle/>
          <a:p>
            <a:fld id="{632BBD8B-2315-4A46-BEF8-6475F9DCBCE4}" type="slidenum">
              <a:rPr lang="en-US" smtClean="0"/>
              <a:t>6</a:t>
            </a:fld>
            <a:endParaRPr lang="en-US"/>
          </a:p>
        </p:txBody>
      </p:sp>
      <p:grpSp>
        <p:nvGrpSpPr>
          <p:cNvPr id="17" name="Group 16"/>
          <p:cNvGrpSpPr/>
          <p:nvPr/>
        </p:nvGrpSpPr>
        <p:grpSpPr>
          <a:xfrm>
            <a:off x="1051838" y="3705007"/>
            <a:ext cx="6686689" cy="538340"/>
            <a:chOff x="585073" y="3422751"/>
            <a:chExt cx="6686689" cy="538340"/>
          </a:xfrm>
        </p:grpSpPr>
        <p:sp>
          <p:nvSpPr>
            <p:cNvPr id="37" name="TextBox 36"/>
            <p:cNvSpPr txBox="1"/>
            <p:nvPr/>
          </p:nvSpPr>
          <p:spPr>
            <a:xfrm>
              <a:off x="585073" y="3422751"/>
              <a:ext cx="1380058" cy="369332"/>
            </a:xfrm>
            <a:prstGeom prst="rect">
              <a:avLst/>
            </a:prstGeom>
            <a:noFill/>
          </p:spPr>
          <p:txBody>
            <a:bodyPr wrap="none" rtlCol="0">
              <a:spAutoFit/>
            </a:bodyPr>
            <a:lstStyle/>
            <a:p>
              <a:r>
                <a:rPr lang="en-CA" dirty="0" smtClean="0"/>
                <a:t>Lookup layer</a:t>
              </a:r>
              <a:endParaRPr lang="en-CA" dirty="0"/>
            </a:p>
          </p:txBody>
        </p:sp>
        <p:sp>
          <p:nvSpPr>
            <p:cNvPr id="40" name="Rectangle 39"/>
            <p:cNvSpPr/>
            <p:nvPr/>
          </p:nvSpPr>
          <p:spPr>
            <a:xfrm>
              <a:off x="1952681" y="3502596"/>
              <a:ext cx="1472177" cy="265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sp>
          <p:nvSpPr>
            <p:cNvPr id="41" name="Rectangle 40"/>
            <p:cNvSpPr/>
            <p:nvPr/>
          </p:nvSpPr>
          <p:spPr>
            <a:xfrm>
              <a:off x="3062424" y="3568313"/>
              <a:ext cx="337948" cy="140853"/>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42" name="Group 41"/>
            <p:cNvGrpSpPr/>
            <p:nvPr/>
          </p:nvGrpSpPr>
          <p:grpSpPr>
            <a:xfrm>
              <a:off x="1979811" y="3563691"/>
              <a:ext cx="356999" cy="123539"/>
              <a:chOff x="2029411" y="4774643"/>
              <a:chExt cx="356999" cy="123539"/>
            </a:xfrm>
          </p:grpSpPr>
          <p:sp>
            <p:nvSpPr>
              <p:cNvPr id="43" name="Rectangle 42"/>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4" name="Oval 43"/>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5" name="Oval 44"/>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6" name="Oval 45"/>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47" name="Group 46"/>
            <p:cNvGrpSpPr/>
            <p:nvPr/>
          </p:nvGrpSpPr>
          <p:grpSpPr>
            <a:xfrm>
              <a:off x="2516386" y="3566866"/>
              <a:ext cx="356999" cy="123539"/>
              <a:chOff x="2029411" y="4774643"/>
              <a:chExt cx="356999" cy="123539"/>
            </a:xfrm>
          </p:grpSpPr>
          <p:sp>
            <p:nvSpPr>
              <p:cNvPr id="48" name="Rectangle 47"/>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9" name="Oval 48"/>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0" name="Oval 49"/>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1" name="Oval 50"/>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52" name="Straight Arrow Connector 51"/>
            <p:cNvCxnSpPr/>
            <p:nvPr/>
          </p:nvCxnSpPr>
          <p:spPr>
            <a:xfrm flipV="1">
              <a:off x="2133502" y="3757127"/>
              <a:ext cx="0" cy="1989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3" name="Straight Arrow Connector 52"/>
            <p:cNvCxnSpPr/>
            <p:nvPr/>
          </p:nvCxnSpPr>
          <p:spPr>
            <a:xfrm flipV="1">
              <a:off x="2692747" y="3753952"/>
              <a:ext cx="0" cy="1989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4" name="Straight Arrow Connector 53"/>
            <p:cNvCxnSpPr/>
            <p:nvPr/>
          </p:nvCxnSpPr>
          <p:spPr>
            <a:xfrm flipV="1">
              <a:off x="3168997" y="3762177"/>
              <a:ext cx="0" cy="1989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5" name="Oval 54"/>
            <p:cNvSpPr/>
            <p:nvPr/>
          </p:nvSpPr>
          <p:spPr>
            <a:xfrm>
              <a:off x="3080194" y="3594850"/>
              <a:ext cx="71198" cy="73920"/>
            </a:xfrm>
            <a:prstGeom prst="ellipse">
              <a:avLst/>
            </a:prstGeom>
            <a:solidFill>
              <a:schemeClr val="bg1"/>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Oval 55"/>
            <p:cNvSpPr/>
            <p:nvPr/>
          </p:nvSpPr>
          <p:spPr>
            <a:xfrm>
              <a:off x="3191985" y="3597827"/>
              <a:ext cx="71198" cy="73920"/>
            </a:xfrm>
            <a:prstGeom prst="ellipse">
              <a:avLst/>
            </a:prstGeom>
            <a:solidFill>
              <a:schemeClr val="bg1"/>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7" name="Oval 56"/>
            <p:cNvSpPr/>
            <p:nvPr/>
          </p:nvSpPr>
          <p:spPr>
            <a:xfrm>
              <a:off x="3308136" y="3594850"/>
              <a:ext cx="71198" cy="73920"/>
            </a:xfrm>
            <a:prstGeom prst="ellipse">
              <a:avLst/>
            </a:prstGeom>
            <a:solidFill>
              <a:schemeClr val="bg1"/>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1" name="Rectangle 100"/>
            <p:cNvSpPr/>
            <p:nvPr/>
          </p:nvSpPr>
          <p:spPr>
            <a:xfrm>
              <a:off x="3867990" y="3502596"/>
              <a:ext cx="1472177" cy="265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sp>
          <p:nvSpPr>
            <p:cNvPr id="102" name="Rectangle 101"/>
            <p:cNvSpPr/>
            <p:nvPr/>
          </p:nvSpPr>
          <p:spPr>
            <a:xfrm>
              <a:off x="4977733" y="3568313"/>
              <a:ext cx="337948" cy="140853"/>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03" name="Group 102"/>
            <p:cNvGrpSpPr/>
            <p:nvPr/>
          </p:nvGrpSpPr>
          <p:grpSpPr>
            <a:xfrm>
              <a:off x="3895120" y="3563691"/>
              <a:ext cx="356999" cy="123539"/>
              <a:chOff x="2029411" y="4774643"/>
              <a:chExt cx="356999" cy="123539"/>
            </a:xfrm>
          </p:grpSpPr>
          <p:sp>
            <p:nvSpPr>
              <p:cNvPr id="104" name="Rectangle 103"/>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5" name="Oval 104"/>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6" name="Oval 105"/>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7" name="Oval 106"/>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08" name="Group 107"/>
            <p:cNvGrpSpPr/>
            <p:nvPr/>
          </p:nvGrpSpPr>
          <p:grpSpPr>
            <a:xfrm>
              <a:off x="4431695" y="3566866"/>
              <a:ext cx="356999" cy="123539"/>
              <a:chOff x="2029411" y="4774643"/>
              <a:chExt cx="356999" cy="123539"/>
            </a:xfrm>
          </p:grpSpPr>
          <p:sp>
            <p:nvSpPr>
              <p:cNvPr id="109" name="Rectangle 108"/>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0" name="Oval 109"/>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1" name="Oval 110"/>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2" name="Oval 111"/>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113" name="Straight Arrow Connector 112"/>
            <p:cNvCxnSpPr/>
            <p:nvPr/>
          </p:nvCxnSpPr>
          <p:spPr>
            <a:xfrm flipV="1">
              <a:off x="4048811" y="3757127"/>
              <a:ext cx="0" cy="1989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4" name="Straight Arrow Connector 113"/>
            <p:cNvCxnSpPr/>
            <p:nvPr/>
          </p:nvCxnSpPr>
          <p:spPr>
            <a:xfrm flipV="1">
              <a:off x="4608056" y="3753952"/>
              <a:ext cx="0" cy="1989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5" name="Straight Arrow Connector 114"/>
            <p:cNvCxnSpPr/>
            <p:nvPr/>
          </p:nvCxnSpPr>
          <p:spPr>
            <a:xfrm flipV="1">
              <a:off x="5084306" y="3762177"/>
              <a:ext cx="0" cy="1989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6" name="Oval 115"/>
            <p:cNvSpPr/>
            <p:nvPr/>
          </p:nvSpPr>
          <p:spPr>
            <a:xfrm>
              <a:off x="4995503" y="3594850"/>
              <a:ext cx="71198" cy="73920"/>
            </a:xfrm>
            <a:prstGeom prst="ellipse">
              <a:avLst/>
            </a:prstGeom>
            <a:solidFill>
              <a:schemeClr val="bg1"/>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7" name="Oval 116"/>
            <p:cNvSpPr/>
            <p:nvPr/>
          </p:nvSpPr>
          <p:spPr>
            <a:xfrm>
              <a:off x="5107294" y="3597827"/>
              <a:ext cx="71198" cy="73920"/>
            </a:xfrm>
            <a:prstGeom prst="ellipse">
              <a:avLst/>
            </a:prstGeom>
            <a:solidFill>
              <a:schemeClr val="bg1"/>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8" name="Oval 117"/>
            <p:cNvSpPr/>
            <p:nvPr/>
          </p:nvSpPr>
          <p:spPr>
            <a:xfrm>
              <a:off x="5223445" y="3594850"/>
              <a:ext cx="71198" cy="73920"/>
            </a:xfrm>
            <a:prstGeom prst="ellipse">
              <a:avLst/>
            </a:prstGeom>
            <a:solidFill>
              <a:schemeClr val="bg1"/>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4" name="Rectangle 163"/>
            <p:cNvSpPr/>
            <p:nvPr/>
          </p:nvSpPr>
          <p:spPr>
            <a:xfrm>
              <a:off x="5799585" y="3502596"/>
              <a:ext cx="1472177" cy="265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sp>
          <p:nvSpPr>
            <p:cNvPr id="165" name="Rectangle 164"/>
            <p:cNvSpPr/>
            <p:nvPr/>
          </p:nvSpPr>
          <p:spPr>
            <a:xfrm>
              <a:off x="6909328" y="3568313"/>
              <a:ext cx="337948" cy="140853"/>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66" name="Group 165"/>
            <p:cNvGrpSpPr/>
            <p:nvPr/>
          </p:nvGrpSpPr>
          <p:grpSpPr>
            <a:xfrm>
              <a:off x="5826715" y="3563691"/>
              <a:ext cx="356999" cy="123539"/>
              <a:chOff x="2029411" y="4774643"/>
              <a:chExt cx="356999" cy="123539"/>
            </a:xfrm>
          </p:grpSpPr>
          <p:sp>
            <p:nvSpPr>
              <p:cNvPr id="167" name="Rectangle 166"/>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8" name="Oval 167"/>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9" name="Oval 168"/>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0" name="Oval 169"/>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71" name="Group 170"/>
            <p:cNvGrpSpPr/>
            <p:nvPr/>
          </p:nvGrpSpPr>
          <p:grpSpPr>
            <a:xfrm>
              <a:off x="6363290" y="3566866"/>
              <a:ext cx="356999" cy="123539"/>
              <a:chOff x="2029411" y="4774643"/>
              <a:chExt cx="356999" cy="123539"/>
            </a:xfrm>
          </p:grpSpPr>
          <p:sp>
            <p:nvSpPr>
              <p:cNvPr id="172" name="Rectangle 171"/>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3" name="Oval 172"/>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4" name="Oval 173"/>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5" name="Oval 174"/>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176" name="Straight Arrow Connector 175"/>
            <p:cNvCxnSpPr/>
            <p:nvPr/>
          </p:nvCxnSpPr>
          <p:spPr>
            <a:xfrm flipV="1">
              <a:off x="5980406" y="3757127"/>
              <a:ext cx="0" cy="19891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7" name="Straight Arrow Connector 176"/>
            <p:cNvCxnSpPr/>
            <p:nvPr/>
          </p:nvCxnSpPr>
          <p:spPr>
            <a:xfrm flipV="1">
              <a:off x="6539651" y="3753952"/>
              <a:ext cx="0" cy="1989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8" name="Straight Arrow Connector 177"/>
            <p:cNvCxnSpPr/>
            <p:nvPr/>
          </p:nvCxnSpPr>
          <p:spPr>
            <a:xfrm flipV="1">
              <a:off x="7015901" y="3762177"/>
              <a:ext cx="0" cy="19891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9" name="Oval 178"/>
            <p:cNvSpPr/>
            <p:nvPr/>
          </p:nvSpPr>
          <p:spPr>
            <a:xfrm>
              <a:off x="6927098" y="3594850"/>
              <a:ext cx="71198" cy="73920"/>
            </a:xfrm>
            <a:prstGeom prst="ellipse">
              <a:avLst/>
            </a:prstGeom>
            <a:solidFill>
              <a:schemeClr val="bg1"/>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0" name="Oval 179"/>
            <p:cNvSpPr/>
            <p:nvPr/>
          </p:nvSpPr>
          <p:spPr>
            <a:xfrm>
              <a:off x="7038889" y="3597827"/>
              <a:ext cx="71198" cy="73920"/>
            </a:xfrm>
            <a:prstGeom prst="ellipse">
              <a:avLst/>
            </a:prstGeom>
            <a:solidFill>
              <a:schemeClr val="bg1"/>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1" name="Oval 180"/>
            <p:cNvSpPr/>
            <p:nvPr/>
          </p:nvSpPr>
          <p:spPr>
            <a:xfrm>
              <a:off x="7155040" y="3594850"/>
              <a:ext cx="71198" cy="73920"/>
            </a:xfrm>
            <a:prstGeom prst="ellipse">
              <a:avLst/>
            </a:prstGeom>
            <a:solidFill>
              <a:schemeClr val="bg1"/>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245" name="Group 244"/>
          <p:cNvGrpSpPr/>
          <p:nvPr/>
        </p:nvGrpSpPr>
        <p:grpSpPr>
          <a:xfrm>
            <a:off x="1196106" y="2868699"/>
            <a:ext cx="6621583" cy="992236"/>
            <a:chOff x="765626" y="2586443"/>
            <a:chExt cx="6621583" cy="992236"/>
          </a:xfrm>
        </p:grpSpPr>
        <p:grpSp>
          <p:nvGrpSpPr>
            <p:cNvPr id="244" name="Group 243"/>
            <p:cNvGrpSpPr/>
            <p:nvPr/>
          </p:nvGrpSpPr>
          <p:grpSpPr>
            <a:xfrm>
              <a:off x="765626" y="2586443"/>
              <a:ext cx="6621583" cy="768687"/>
              <a:chOff x="776481" y="2206469"/>
              <a:chExt cx="6621583" cy="768687"/>
            </a:xfrm>
          </p:grpSpPr>
          <p:sp>
            <p:nvSpPr>
              <p:cNvPr id="38" name="TextBox 37"/>
              <p:cNvSpPr txBox="1"/>
              <p:nvPr/>
            </p:nvSpPr>
            <p:spPr>
              <a:xfrm>
                <a:off x="776481" y="2417061"/>
                <a:ext cx="1205073" cy="369332"/>
              </a:xfrm>
              <a:prstGeom prst="rect">
                <a:avLst/>
              </a:prstGeom>
              <a:noFill/>
            </p:spPr>
            <p:txBody>
              <a:bodyPr wrap="none" rtlCol="0">
                <a:spAutoFit/>
              </a:bodyPr>
              <a:lstStyle/>
              <a:p>
                <a:r>
                  <a:rPr lang="en-CA" dirty="0" smtClean="0"/>
                  <a:t>LSTM layer</a:t>
                </a:r>
                <a:endParaRPr lang="en-CA" dirty="0"/>
              </a:p>
            </p:txBody>
          </p:sp>
          <p:sp>
            <p:nvSpPr>
              <p:cNvPr id="58" name="Rectangle 57"/>
              <p:cNvSpPr/>
              <p:nvPr/>
            </p:nvSpPr>
            <p:spPr>
              <a:xfrm>
                <a:off x="2006676" y="2636883"/>
                <a:ext cx="1544484" cy="265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sp>
            <p:nvSpPr>
              <p:cNvPr id="59" name="Rectangle 58"/>
              <p:cNvSpPr/>
              <p:nvPr/>
            </p:nvSpPr>
            <p:spPr>
              <a:xfrm>
                <a:off x="3154519" y="2702600"/>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60" name="Straight Arrow Connector 59"/>
              <p:cNvCxnSpPr/>
              <p:nvPr/>
            </p:nvCxnSpPr>
            <p:spPr>
              <a:xfrm>
                <a:off x="2432080" y="2759747"/>
                <a:ext cx="17069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61" name="Group 60"/>
              <p:cNvGrpSpPr/>
              <p:nvPr/>
            </p:nvGrpSpPr>
            <p:grpSpPr>
              <a:xfrm>
                <a:off x="2608481" y="2701153"/>
                <a:ext cx="356999" cy="123539"/>
                <a:chOff x="2029411" y="4774643"/>
                <a:chExt cx="356999" cy="123539"/>
              </a:xfrm>
            </p:grpSpPr>
            <p:sp>
              <p:nvSpPr>
                <p:cNvPr id="62" name="Rectangle 61"/>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3" name="Oval 62"/>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4" name="Oval 63"/>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5" name="Oval 64"/>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66" name="Straight Arrow Connector 65"/>
              <p:cNvCxnSpPr/>
              <p:nvPr/>
            </p:nvCxnSpPr>
            <p:spPr>
              <a:xfrm>
                <a:off x="2978180" y="2766097"/>
                <a:ext cx="17069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7" name="Oval 66"/>
              <p:cNvSpPr/>
              <p:nvPr/>
            </p:nvSpPr>
            <p:spPr>
              <a:xfrm>
                <a:off x="3172289" y="2729137"/>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8" name="Oval 67"/>
              <p:cNvSpPr/>
              <p:nvPr/>
            </p:nvSpPr>
            <p:spPr>
              <a:xfrm>
                <a:off x="3284080" y="2732114"/>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Oval 68"/>
              <p:cNvSpPr/>
              <p:nvPr/>
            </p:nvSpPr>
            <p:spPr>
              <a:xfrm>
                <a:off x="3400231" y="2729137"/>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0" name="Rectangle 69"/>
              <p:cNvSpPr/>
              <p:nvPr/>
            </p:nvSpPr>
            <p:spPr>
              <a:xfrm>
                <a:off x="2008679" y="2297563"/>
                <a:ext cx="1542481" cy="265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grpSp>
            <p:nvGrpSpPr>
              <p:cNvPr id="71" name="Group 70"/>
              <p:cNvGrpSpPr/>
              <p:nvPr/>
            </p:nvGrpSpPr>
            <p:grpSpPr>
              <a:xfrm>
                <a:off x="3145100" y="2364809"/>
                <a:ext cx="356999" cy="123539"/>
                <a:chOff x="2029411" y="4774643"/>
                <a:chExt cx="356999" cy="123539"/>
              </a:xfrm>
            </p:grpSpPr>
            <p:sp>
              <p:nvSpPr>
                <p:cNvPr id="72" name="Rectangle 71"/>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3" name="Oval 72"/>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4" name="Oval 73"/>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5" name="Oval 74"/>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76" name="Group 75"/>
              <p:cNvGrpSpPr/>
              <p:nvPr/>
            </p:nvGrpSpPr>
            <p:grpSpPr>
              <a:xfrm>
                <a:off x="2580959" y="2361833"/>
                <a:ext cx="356999" cy="123539"/>
                <a:chOff x="2029411" y="4774643"/>
                <a:chExt cx="356999" cy="123539"/>
              </a:xfrm>
            </p:grpSpPr>
            <p:sp>
              <p:nvSpPr>
                <p:cNvPr id="77" name="Rectangle 76"/>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8" name="Oval 77"/>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9" name="Oval 78"/>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0" name="Oval 79"/>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81" name="Straight Arrow Connector 80"/>
              <p:cNvCxnSpPr>
                <a:endCxn id="77" idx="3"/>
              </p:cNvCxnSpPr>
              <p:nvPr/>
            </p:nvCxnSpPr>
            <p:spPr>
              <a:xfrm flipH="1" flipV="1">
                <a:off x="2937958" y="2423603"/>
                <a:ext cx="189039" cy="5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82" name="Group 81"/>
              <p:cNvGrpSpPr/>
              <p:nvPr/>
            </p:nvGrpSpPr>
            <p:grpSpPr>
              <a:xfrm>
                <a:off x="2051561" y="2353564"/>
                <a:ext cx="337948" cy="140853"/>
                <a:chOff x="3251352" y="4619695"/>
                <a:chExt cx="337948" cy="140853"/>
              </a:xfrm>
            </p:grpSpPr>
            <p:sp>
              <p:nvSpPr>
                <p:cNvPr id="83" name="Rectangle 82"/>
                <p:cNvSpPr/>
                <p:nvPr/>
              </p:nvSpPr>
              <p:spPr>
                <a:xfrm>
                  <a:off x="3251352" y="4619695"/>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4" name="Oval 83"/>
                <p:cNvSpPr/>
                <p:nvPr/>
              </p:nvSpPr>
              <p:spPr>
                <a:xfrm>
                  <a:off x="3269122"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5" name="Oval 84"/>
                <p:cNvSpPr/>
                <p:nvPr/>
              </p:nvSpPr>
              <p:spPr>
                <a:xfrm>
                  <a:off x="3380913" y="4649209"/>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6" name="Oval 85"/>
                <p:cNvSpPr/>
                <p:nvPr/>
              </p:nvSpPr>
              <p:spPr>
                <a:xfrm>
                  <a:off x="3497064"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87" name="Straight Arrow Connector 86"/>
              <p:cNvCxnSpPr/>
              <p:nvPr/>
            </p:nvCxnSpPr>
            <p:spPr>
              <a:xfrm flipH="1" flipV="1">
                <a:off x="2385236" y="2419849"/>
                <a:ext cx="189039" cy="5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0" name="Left Bracket 89"/>
              <p:cNvSpPr/>
              <p:nvPr/>
            </p:nvSpPr>
            <p:spPr>
              <a:xfrm>
                <a:off x="1901614" y="2206469"/>
                <a:ext cx="92386" cy="768687"/>
              </a:xfrm>
              <a:prstGeom prst="lef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19" name="Rectangle 118"/>
              <p:cNvSpPr/>
              <p:nvPr/>
            </p:nvSpPr>
            <p:spPr>
              <a:xfrm>
                <a:off x="3921985" y="2636883"/>
                <a:ext cx="1544484" cy="265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sp>
            <p:nvSpPr>
              <p:cNvPr id="120" name="Rectangle 119"/>
              <p:cNvSpPr/>
              <p:nvPr/>
            </p:nvSpPr>
            <p:spPr>
              <a:xfrm>
                <a:off x="5069828" y="2702600"/>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21" name="Straight Arrow Connector 120"/>
              <p:cNvCxnSpPr/>
              <p:nvPr/>
            </p:nvCxnSpPr>
            <p:spPr>
              <a:xfrm>
                <a:off x="4347389" y="2759747"/>
                <a:ext cx="17069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122" name="Group 121"/>
              <p:cNvGrpSpPr/>
              <p:nvPr/>
            </p:nvGrpSpPr>
            <p:grpSpPr>
              <a:xfrm>
                <a:off x="3987215" y="2697978"/>
                <a:ext cx="356999" cy="123539"/>
                <a:chOff x="2029411" y="4774643"/>
                <a:chExt cx="356999" cy="123539"/>
              </a:xfrm>
            </p:grpSpPr>
            <p:sp>
              <p:nvSpPr>
                <p:cNvPr id="123" name="Rectangle 122"/>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4" name="Oval 123"/>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5" name="Oval 124"/>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6" name="Oval 125"/>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27" name="Group 126"/>
              <p:cNvGrpSpPr/>
              <p:nvPr/>
            </p:nvGrpSpPr>
            <p:grpSpPr>
              <a:xfrm>
                <a:off x="4523790" y="2701153"/>
                <a:ext cx="356999" cy="123539"/>
                <a:chOff x="2029411" y="4774643"/>
                <a:chExt cx="356999" cy="123539"/>
              </a:xfrm>
            </p:grpSpPr>
            <p:sp>
              <p:nvSpPr>
                <p:cNvPr id="128" name="Rectangle 127"/>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9" name="Oval 128"/>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0" name="Oval 129"/>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1" name="Oval 130"/>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132" name="Straight Arrow Connector 131"/>
              <p:cNvCxnSpPr/>
              <p:nvPr/>
            </p:nvCxnSpPr>
            <p:spPr>
              <a:xfrm>
                <a:off x="4893489" y="2766097"/>
                <a:ext cx="17069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3" name="Oval 132"/>
              <p:cNvSpPr/>
              <p:nvPr/>
            </p:nvSpPr>
            <p:spPr>
              <a:xfrm>
                <a:off x="5087598" y="2729137"/>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4" name="Oval 133"/>
              <p:cNvSpPr/>
              <p:nvPr/>
            </p:nvSpPr>
            <p:spPr>
              <a:xfrm>
                <a:off x="5199389" y="2732114"/>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5" name="Oval 134"/>
              <p:cNvSpPr/>
              <p:nvPr/>
            </p:nvSpPr>
            <p:spPr>
              <a:xfrm>
                <a:off x="5315540" y="2729137"/>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6" name="Rectangle 135"/>
              <p:cNvSpPr/>
              <p:nvPr/>
            </p:nvSpPr>
            <p:spPr>
              <a:xfrm>
                <a:off x="3923988" y="2297563"/>
                <a:ext cx="1542481" cy="265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grpSp>
            <p:nvGrpSpPr>
              <p:cNvPr id="137" name="Group 136"/>
              <p:cNvGrpSpPr/>
              <p:nvPr/>
            </p:nvGrpSpPr>
            <p:grpSpPr>
              <a:xfrm>
                <a:off x="5060409" y="2364809"/>
                <a:ext cx="356999" cy="123539"/>
                <a:chOff x="2029411" y="4774643"/>
                <a:chExt cx="356999" cy="123539"/>
              </a:xfrm>
            </p:grpSpPr>
            <p:sp>
              <p:nvSpPr>
                <p:cNvPr id="138" name="Rectangle 137"/>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9" name="Oval 138"/>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0" name="Oval 139"/>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1" name="Oval 140"/>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42" name="Group 141"/>
              <p:cNvGrpSpPr/>
              <p:nvPr/>
            </p:nvGrpSpPr>
            <p:grpSpPr>
              <a:xfrm>
                <a:off x="4496268" y="2361833"/>
                <a:ext cx="356999" cy="123539"/>
                <a:chOff x="2029411" y="4774643"/>
                <a:chExt cx="356999" cy="123539"/>
              </a:xfrm>
            </p:grpSpPr>
            <p:sp>
              <p:nvSpPr>
                <p:cNvPr id="143" name="Rectangle 142"/>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4" name="Oval 143"/>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5" name="Oval 144"/>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6" name="Oval 145"/>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147" name="Straight Arrow Connector 146"/>
              <p:cNvCxnSpPr>
                <a:endCxn id="143" idx="3"/>
              </p:cNvCxnSpPr>
              <p:nvPr/>
            </p:nvCxnSpPr>
            <p:spPr>
              <a:xfrm flipH="1" flipV="1">
                <a:off x="4853267" y="2423603"/>
                <a:ext cx="189039" cy="5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148" name="Group 147"/>
              <p:cNvGrpSpPr/>
              <p:nvPr/>
            </p:nvGrpSpPr>
            <p:grpSpPr>
              <a:xfrm>
                <a:off x="3966870" y="2353564"/>
                <a:ext cx="337948" cy="140853"/>
                <a:chOff x="3251352" y="4619695"/>
                <a:chExt cx="337948" cy="140853"/>
              </a:xfrm>
            </p:grpSpPr>
            <p:sp>
              <p:nvSpPr>
                <p:cNvPr id="149" name="Rectangle 148"/>
                <p:cNvSpPr/>
                <p:nvPr/>
              </p:nvSpPr>
              <p:spPr>
                <a:xfrm>
                  <a:off x="3251352" y="4619695"/>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0" name="Oval 149"/>
                <p:cNvSpPr/>
                <p:nvPr/>
              </p:nvSpPr>
              <p:spPr>
                <a:xfrm>
                  <a:off x="3269122"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1" name="Oval 150"/>
                <p:cNvSpPr/>
                <p:nvPr/>
              </p:nvSpPr>
              <p:spPr>
                <a:xfrm>
                  <a:off x="3380913" y="4649209"/>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2" name="Oval 151"/>
                <p:cNvSpPr/>
                <p:nvPr/>
              </p:nvSpPr>
              <p:spPr>
                <a:xfrm>
                  <a:off x="3497064"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153" name="Straight Arrow Connector 152"/>
              <p:cNvCxnSpPr/>
              <p:nvPr/>
            </p:nvCxnSpPr>
            <p:spPr>
              <a:xfrm flipH="1" flipV="1">
                <a:off x="4300545" y="2419849"/>
                <a:ext cx="189039" cy="5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82" name="Rectangle 181"/>
              <p:cNvSpPr/>
              <p:nvPr/>
            </p:nvSpPr>
            <p:spPr>
              <a:xfrm>
                <a:off x="5853580" y="2636883"/>
                <a:ext cx="1544484" cy="265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sp>
            <p:nvSpPr>
              <p:cNvPr id="183" name="Rectangle 182"/>
              <p:cNvSpPr/>
              <p:nvPr/>
            </p:nvSpPr>
            <p:spPr>
              <a:xfrm>
                <a:off x="7001423" y="2702600"/>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84" name="Straight Arrow Connector 183"/>
              <p:cNvCxnSpPr/>
              <p:nvPr/>
            </p:nvCxnSpPr>
            <p:spPr>
              <a:xfrm>
                <a:off x="6278984" y="2759747"/>
                <a:ext cx="17069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185" name="Group 184"/>
              <p:cNvGrpSpPr/>
              <p:nvPr/>
            </p:nvGrpSpPr>
            <p:grpSpPr>
              <a:xfrm>
                <a:off x="5918810" y="2697978"/>
                <a:ext cx="356999" cy="123539"/>
                <a:chOff x="2029411" y="4774643"/>
                <a:chExt cx="356999" cy="123539"/>
              </a:xfrm>
            </p:grpSpPr>
            <p:sp>
              <p:nvSpPr>
                <p:cNvPr id="186" name="Rectangle 185"/>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7" name="Oval 186"/>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8" name="Oval 187"/>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9" name="Oval 188"/>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90" name="Group 189"/>
              <p:cNvGrpSpPr/>
              <p:nvPr/>
            </p:nvGrpSpPr>
            <p:grpSpPr>
              <a:xfrm>
                <a:off x="6455385" y="2701153"/>
                <a:ext cx="356999" cy="123539"/>
                <a:chOff x="2029411" y="4774643"/>
                <a:chExt cx="356999" cy="123539"/>
              </a:xfrm>
            </p:grpSpPr>
            <p:sp>
              <p:nvSpPr>
                <p:cNvPr id="191" name="Rectangle 190"/>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2" name="Oval 191"/>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3" name="Oval 192"/>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4" name="Oval 193"/>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195" name="Straight Arrow Connector 194"/>
              <p:cNvCxnSpPr/>
              <p:nvPr/>
            </p:nvCxnSpPr>
            <p:spPr>
              <a:xfrm>
                <a:off x="6825084" y="2766097"/>
                <a:ext cx="17069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6" name="Oval 195"/>
              <p:cNvSpPr/>
              <p:nvPr/>
            </p:nvSpPr>
            <p:spPr>
              <a:xfrm>
                <a:off x="7019193" y="2729137"/>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7" name="Oval 196"/>
              <p:cNvSpPr/>
              <p:nvPr/>
            </p:nvSpPr>
            <p:spPr>
              <a:xfrm>
                <a:off x="7130984" y="2732114"/>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8" name="Oval 197"/>
              <p:cNvSpPr/>
              <p:nvPr/>
            </p:nvSpPr>
            <p:spPr>
              <a:xfrm>
                <a:off x="7247135" y="2729137"/>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9" name="Rectangle 198"/>
              <p:cNvSpPr/>
              <p:nvPr/>
            </p:nvSpPr>
            <p:spPr>
              <a:xfrm>
                <a:off x="5855583" y="2297563"/>
                <a:ext cx="1542481" cy="26545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grpSp>
            <p:nvGrpSpPr>
              <p:cNvPr id="200" name="Group 199"/>
              <p:cNvGrpSpPr/>
              <p:nvPr/>
            </p:nvGrpSpPr>
            <p:grpSpPr>
              <a:xfrm>
                <a:off x="6992004" y="2364809"/>
                <a:ext cx="356999" cy="123539"/>
                <a:chOff x="2029411" y="4774643"/>
                <a:chExt cx="356999" cy="123539"/>
              </a:xfrm>
            </p:grpSpPr>
            <p:sp>
              <p:nvSpPr>
                <p:cNvPr id="201" name="Rectangle 200"/>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2" name="Oval 201"/>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3" name="Oval 202"/>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4" name="Oval 203"/>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205" name="Group 204"/>
              <p:cNvGrpSpPr/>
              <p:nvPr/>
            </p:nvGrpSpPr>
            <p:grpSpPr>
              <a:xfrm>
                <a:off x="6427863" y="2361833"/>
                <a:ext cx="356999" cy="123539"/>
                <a:chOff x="2029411" y="4774643"/>
                <a:chExt cx="356999" cy="123539"/>
              </a:xfrm>
            </p:grpSpPr>
            <p:sp>
              <p:nvSpPr>
                <p:cNvPr id="206" name="Rectangle 205"/>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7" name="Oval 206"/>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8" name="Oval 207"/>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9" name="Oval 208"/>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210" name="Straight Arrow Connector 209"/>
              <p:cNvCxnSpPr>
                <a:endCxn id="206" idx="3"/>
              </p:cNvCxnSpPr>
              <p:nvPr/>
            </p:nvCxnSpPr>
            <p:spPr>
              <a:xfrm flipH="1" flipV="1">
                <a:off x="6784862" y="2423603"/>
                <a:ext cx="189039" cy="5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211" name="Group 210"/>
              <p:cNvGrpSpPr/>
              <p:nvPr/>
            </p:nvGrpSpPr>
            <p:grpSpPr>
              <a:xfrm>
                <a:off x="5898465" y="2353564"/>
                <a:ext cx="337948" cy="140853"/>
                <a:chOff x="3251352" y="4619695"/>
                <a:chExt cx="337948" cy="140853"/>
              </a:xfrm>
            </p:grpSpPr>
            <p:sp>
              <p:nvSpPr>
                <p:cNvPr id="212" name="Rectangle 211"/>
                <p:cNvSpPr/>
                <p:nvPr/>
              </p:nvSpPr>
              <p:spPr>
                <a:xfrm>
                  <a:off x="3251352" y="4619695"/>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3" name="Oval 212"/>
                <p:cNvSpPr/>
                <p:nvPr/>
              </p:nvSpPr>
              <p:spPr>
                <a:xfrm>
                  <a:off x="3269122"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4" name="Oval 213"/>
                <p:cNvSpPr/>
                <p:nvPr/>
              </p:nvSpPr>
              <p:spPr>
                <a:xfrm>
                  <a:off x="3380913" y="4649209"/>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5" name="Oval 214"/>
                <p:cNvSpPr/>
                <p:nvPr/>
              </p:nvSpPr>
              <p:spPr>
                <a:xfrm>
                  <a:off x="3497064"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216" name="Straight Arrow Connector 215"/>
              <p:cNvCxnSpPr/>
              <p:nvPr/>
            </p:nvCxnSpPr>
            <p:spPr>
              <a:xfrm flipH="1" flipV="1">
                <a:off x="6232140" y="2419849"/>
                <a:ext cx="189039" cy="5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227" name="Group 226"/>
              <p:cNvGrpSpPr/>
              <p:nvPr/>
            </p:nvGrpSpPr>
            <p:grpSpPr>
              <a:xfrm>
                <a:off x="2067586" y="2687191"/>
                <a:ext cx="356999" cy="123539"/>
                <a:chOff x="2029411" y="4774643"/>
                <a:chExt cx="356999" cy="123539"/>
              </a:xfrm>
            </p:grpSpPr>
            <p:sp>
              <p:nvSpPr>
                <p:cNvPr id="228" name="Rectangle 227"/>
                <p:cNvSpPr/>
                <p:nvPr/>
              </p:nvSpPr>
              <p:spPr>
                <a:xfrm>
                  <a:off x="2029411" y="4774643"/>
                  <a:ext cx="356999" cy="123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9" name="Oval 228"/>
                <p:cNvSpPr/>
                <p:nvPr/>
              </p:nvSpPr>
              <p:spPr>
                <a:xfrm>
                  <a:off x="2056257"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0" name="Oval 229"/>
                <p:cNvSpPr/>
                <p:nvPr/>
              </p:nvSpPr>
              <p:spPr>
                <a:xfrm>
                  <a:off x="2168048" y="4802429"/>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1" name="Oval 230"/>
                <p:cNvSpPr/>
                <p:nvPr/>
              </p:nvSpPr>
              <p:spPr>
                <a:xfrm>
                  <a:off x="2284199" y="4799452"/>
                  <a:ext cx="71198" cy="7392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cxnSp>
          <p:nvCxnSpPr>
            <p:cNvPr id="233" name="Straight Arrow Connector 232"/>
            <p:cNvCxnSpPr/>
            <p:nvPr/>
          </p:nvCxnSpPr>
          <p:spPr>
            <a:xfrm flipV="1">
              <a:off x="2132109" y="3320245"/>
              <a:ext cx="0" cy="2491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4" name="Straight Arrow Connector 233"/>
            <p:cNvCxnSpPr/>
            <p:nvPr/>
          </p:nvCxnSpPr>
          <p:spPr>
            <a:xfrm flipV="1">
              <a:off x="2728039" y="3288911"/>
              <a:ext cx="0" cy="2491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5" name="Straight Arrow Connector 234"/>
            <p:cNvCxnSpPr/>
            <p:nvPr/>
          </p:nvCxnSpPr>
          <p:spPr>
            <a:xfrm flipV="1">
              <a:off x="3249628" y="3298156"/>
              <a:ext cx="0" cy="2491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6" name="Straight Arrow Connector 235"/>
            <p:cNvCxnSpPr/>
            <p:nvPr/>
          </p:nvCxnSpPr>
          <p:spPr>
            <a:xfrm flipV="1">
              <a:off x="4078553" y="3329490"/>
              <a:ext cx="0" cy="2491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7" name="Straight Arrow Connector 236"/>
            <p:cNvCxnSpPr/>
            <p:nvPr/>
          </p:nvCxnSpPr>
          <p:spPr>
            <a:xfrm flipV="1">
              <a:off x="4674483" y="3298156"/>
              <a:ext cx="0" cy="2491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8" name="Straight Arrow Connector 237"/>
            <p:cNvCxnSpPr/>
            <p:nvPr/>
          </p:nvCxnSpPr>
          <p:spPr>
            <a:xfrm flipV="1">
              <a:off x="5196072" y="3307401"/>
              <a:ext cx="0" cy="2491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9" name="Straight Arrow Connector 238"/>
            <p:cNvCxnSpPr/>
            <p:nvPr/>
          </p:nvCxnSpPr>
          <p:spPr>
            <a:xfrm flipV="1">
              <a:off x="6019415" y="3306676"/>
              <a:ext cx="0" cy="2491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0" name="Straight Arrow Connector 239"/>
            <p:cNvCxnSpPr/>
            <p:nvPr/>
          </p:nvCxnSpPr>
          <p:spPr>
            <a:xfrm flipV="1">
              <a:off x="6615345" y="3275342"/>
              <a:ext cx="0" cy="2491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1" name="Straight Arrow Connector 240"/>
            <p:cNvCxnSpPr/>
            <p:nvPr/>
          </p:nvCxnSpPr>
          <p:spPr>
            <a:xfrm flipV="1">
              <a:off x="7136934" y="3284587"/>
              <a:ext cx="0" cy="2491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288" name="Group 287"/>
          <p:cNvGrpSpPr/>
          <p:nvPr/>
        </p:nvGrpSpPr>
        <p:grpSpPr>
          <a:xfrm>
            <a:off x="1057180" y="4197692"/>
            <a:ext cx="6635823" cy="970404"/>
            <a:chOff x="1057180" y="4197692"/>
            <a:chExt cx="6635823" cy="970404"/>
          </a:xfrm>
        </p:grpSpPr>
        <p:sp>
          <p:nvSpPr>
            <p:cNvPr id="274" name="TextBox 273"/>
            <p:cNvSpPr txBox="1"/>
            <p:nvPr/>
          </p:nvSpPr>
          <p:spPr>
            <a:xfrm>
              <a:off x="6793725" y="4641295"/>
              <a:ext cx="773445" cy="461665"/>
            </a:xfrm>
            <a:prstGeom prst="rect">
              <a:avLst/>
            </a:prstGeom>
            <a:noFill/>
          </p:spPr>
          <p:txBody>
            <a:bodyPr wrap="square" rtlCol="0">
              <a:spAutoFit/>
            </a:bodyPr>
            <a:lstStyle/>
            <a:p>
              <a:r>
                <a:rPr lang="en-US" sz="2400" b="1" dirty="0" smtClean="0"/>
                <a:t>s</a:t>
              </a:r>
              <a:r>
                <a:rPr lang="en-US" sz="2400" b="1" baseline="-25000" dirty="0" smtClean="0"/>
                <a:t>1</a:t>
              </a:r>
              <a:endParaRPr lang="en-US" sz="2400" b="1" baseline="-25000" dirty="0"/>
            </a:p>
          </p:txBody>
        </p:sp>
        <p:grpSp>
          <p:nvGrpSpPr>
            <p:cNvPr id="276" name="Group 275"/>
            <p:cNvGrpSpPr/>
            <p:nvPr/>
          </p:nvGrpSpPr>
          <p:grpSpPr>
            <a:xfrm>
              <a:off x="1057180" y="4197692"/>
              <a:ext cx="6635823" cy="970404"/>
              <a:chOff x="590415" y="3872012"/>
              <a:chExt cx="6635823" cy="970404"/>
            </a:xfrm>
          </p:grpSpPr>
          <p:grpSp>
            <p:nvGrpSpPr>
              <p:cNvPr id="16" name="Group 15"/>
              <p:cNvGrpSpPr/>
              <p:nvPr/>
            </p:nvGrpSpPr>
            <p:grpSpPr>
              <a:xfrm>
                <a:off x="590415" y="3872012"/>
                <a:ext cx="6635823" cy="369332"/>
                <a:chOff x="590415" y="3872012"/>
                <a:chExt cx="6635823" cy="369332"/>
              </a:xfrm>
            </p:grpSpPr>
            <p:sp>
              <p:nvSpPr>
                <p:cNvPr id="26" name="Rectangle 25"/>
                <p:cNvSpPr/>
                <p:nvPr/>
              </p:nvSpPr>
              <p:spPr>
                <a:xfrm>
                  <a:off x="2002040" y="3927466"/>
                  <a:ext cx="1377294" cy="26785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sp>
              <p:nvSpPr>
                <p:cNvPr id="27" name="Oval 26"/>
                <p:cNvSpPr/>
                <p:nvPr/>
              </p:nvSpPr>
              <p:spPr>
                <a:xfrm>
                  <a:off x="2045094" y="3964266"/>
                  <a:ext cx="179265" cy="1827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28" name="Oval 27"/>
                <p:cNvSpPr/>
                <p:nvPr/>
              </p:nvSpPr>
              <p:spPr>
                <a:xfrm>
                  <a:off x="3085631" y="3964266"/>
                  <a:ext cx="166747" cy="1778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Oval 38"/>
                <p:cNvSpPr/>
                <p:nvPr/>
              </p:nvSpPr>
              <p:spPr>
                <a:xfrm>
                  <a:off x="2610303" y="3959179"/>
                  <a:ext cx="179265" cy="1827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3" name="TextBox 92"/>
                <p:cNvSpPr txBox="1"/>
                <p:nvPr/>
              </p:nvSpPr>
              <p:spPr>
                <a:xfrm>
                  <a:off x="590415" y="3872012"/>
                  <a:ext cx="1391022" cy="369332"/>
                </a:xfrm>
                <a:prstGeom prst="rect">
                  <a:avLst/>
                </a:prstGeom>
                <a:noFill/>
              </p:spPr>
              <p:txBody>
                <a:bodyPr wrap="none" rtlCol="0">
                  <a:spAutoFit/>
                </a:bodyPr>
                <a:lstStyle/>
                <a:p>
                  <a:r>
                    <a:rPr lang="en-CA" dirty="0" smtClean="0"/>
                    <a:t>Word tokens</a:t>
                  </a:r>
                  <a:endParaRPr lang="en-CA" dirty="0"/>
                </a:p>
              </p:txBody>
            </p:sp>
            <p:sp>
              <p:nvSpPr>
                <p:cNvPr id="94" name="Rectangle 93"/>
                <p:cNvSpPr/>
                <p:nvPr/>
              </p:nvSpPr>
              <p:spPr>
                <a:xfrm>
                  <a:off x="3917349" y="3927466"/>
                  <a:ext cx="1377294" cy="26785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sp>
              <p:nvSpPr>
                <p:cNvPr id="95" name="Oval 94"/>
                <p:cNvSpPr/>
                <p:nvPr/>
              </p:nvSpPr>
              <p:spPr>
                <a:xfrm>
                  <a:off x="3960403" y="3964266"/>
                  <a:ext cx="179265" cy="1827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96" name="Oval 95"/>
                <p:cNvSpPr/>
                <p:nvPr/>
              </p:nvSpPr>
              <p:spPr>
                <a:xfrm>
                  <a:off x="5000940" y="3964266"/>
                  <a:ext cx="166747" cy="1778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0" name="Oval 99"/>
                <p:cNvSpPr/>
                <p:nvPr/>
              </p:nvSpPr>
              <p:spPr>
                <a:xfrm>
                  <a:off x="4525612" y="3959179"/>
                  <a:ext cx="179265" cy="1827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7" name="Rectangle 156"/>
                <p:cNvSpPr/>
                <p:nvPr/>
              </p:nvSpPr>
              <p:spPr>
                <a:xfrm>
                  <a:off x="5848944" y="3927466"/>
                  <a:ext cx="1377294" cy="26785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CA"/>
                </a:p>
              </p:txBody>
            </p:sp>
            <p:sp>
              <p:nvSpPr>
                <p:cNvPr id="158" name="Oval 157"/>
                <p:cNvSpPr/>
                <p:nvPr/>
              </p:nvSpPr>
              <p:spPr>
                <a:xfrm>
                  <a:off x="5891998" y="3964266"/>
                  <a:ext cx="179265" cy="1827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sz="1050" dirty="0"/>
                </a:p>
              </p:txBody>
            </p:sp>
            <p:sp>
              <p:nvSpPr>
                <p:cNvPr id="159" name="Oval 158"/>
                <p:cNvSpPr/>
                <p:nvPr/>
              </p:nvSpPr>
              <p:spPr>
                <a:xfrm>
                  <a:off x="6932535" y="3964266"/>
                  <a:ext cx="166747" cy="1778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3" name="Oval 162"/>
                <p:cNvSpPr/>
                <p:nvPr/>
              </p:nvSpPr>
              <p:spPr>
                <a:xfrm>
                  <a:off x="6457207" y="3959179"/>
                  <a:ext cx="179265" cy="18278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266" name="Group 265"/>
              <p:cNvGrpSpPr/>
              <p:nvPr/>
            </p:nvGrpSpPr>
            <p:grpSpPr>
              <a:xfrm>
                <a:off x="2418540" y="4285072"/>
                <a:ext cx="773445" cy="461665"/>
                <a:chOff x="2266565" y="4711313"/>
                <a:chExt cx="700759" cy="461665"/>
              </a:xfrm>
            </p:grpSpPr>
            <p:sp>
              <p:nvSpPr>
                <p:cNvPr id="262" name="TextBox 261"/>
                <p:cNvSpPr txBox="1"/>
                <p:nvPr/>
              </p:nvSpPr>
              <p:spPr>
                <a:xfrm>
                  <a:off x="2266565" y="4711313"/>
                  <a:ext cx="700759" cy="461665"/>
                </a:xfrm>
                <a:prstGeom prst="rect">
                  <a:avLst/>
                </a:prstGeom>
                <a:noFill/>
              </p:spPr>
              <p:txBody>
                <a:bodyPr wrap="square" rtlCol="0">
                  <a:spAutoFit/>
                </a:bodyPr>
                <a:lstStyle/>
                <a:p>
                  <a:r>
                    <a:rPr lang="en-US" sz="2400" b="1" dirty="0" smtClean="0"/>
                    <a:t>s</a:t>
                  </a:r>
                  <a:r>
                    <a:rPr lang="en-US" sz="2400" b="1" baseline="-25000" dirty="0" smtClean="0"/>
                    <a:t>1</a:t>
                  </a:r>
                  <a:endParaRPr lang="en-US" sz="2400" b="1" baseline="-25000" dirty="0"/>
                </a:p>
              </p:txBody>
            </p:sp>
            <p:sp>
              <p:nvSpPr>
                <p:cNvPr id="263" name="TextBox 262"/>
                <p:cNvSpPr txBox="1"/>
                <p:nvPr/>
              </p:nvSpPr>
              <p:spPr>
                <a:xfrm>
                  <a:off x="2357779" y="4754737"/>
                  <a:ext cx="347108" cy="338554"/>
                </a:xfrm>
                <a:prstGeom prst="rect">
                  <a:avLst/>
                </a:prstGeom>
                <a:noFill/>
              </p:spPr>
              <p:txBody>
                <a:bodyPr wrap="square" rtlCol="0">
                  <a:spAutoFit/>
                </a:bodyPr>
                <a:lstStyle/>
                <a:p>
                  <a:r>
                    <a:rPr lang="en-US" sz="2400" baseline="30000" dirty="0" smtClean="0"/>
                    <a:t>1</a:t>
                  </a:r>
                  <a:endParaRPr lang="en-US" sz="2400" baseline="30000" dirty="0"/>
                </a:p>
              </p:txBody>
            </p:sp>
          </p:grpSp>
          <p:grpSp>
            <p:nvGrpSpPr>
              <p:cNvPr id="270" name="Group 269"/>
              <p:cNvGrpSpPr/>
              <p:nvPr/>
            </p:nvGrpSpPr>
            <p:grpSpPr>
              <a:xfrm>
                <a:off x="4264849" y="4380751"/>
                <a:ext cx="773445" cy="461665"/>
                <a:chOff x="2266565" y="4689601"/>
                <a:chExt cx="700759" cy="461665"/>
              </a:xfrm>
            </p:grpSpPr>
            <p:sp>
              <p:nvSpPr>
                <p:cNvPr id="271" name="TextBox 270"/>
                <p:cNvSpPr txBox="1"/>
                <p:nvPr/>
              </p:nvSpPr>
              <p:spPr>
                <a:xfrm>
                  <a:off x="2266565" y="4689601"/>
                  <a:ext cx="700759" cy="461665"/>
                </a:xfrm>
                <a:prstGeom prst="rect">
                  <a:avLst/>
                </a:prstGeom>
                <a:noFill/>
              </p:spPr>
              <p:txBody>
                <a:bodyPr wrap="square" rtlCol="0">
                  <a:spAutoFit/>
                </a:bodyPr>
                <a:lstStyle/>
                <a:p>
                  <a:r>
                    <a:rPr lang="en-US" sz="2400" b="1" dirty="0" smtClean="0"/>
                    <a:t>s</a:t>
                  </a:r>
                  <a:r>
                    <a:rPr lang="en-US" sz="2400" b="1" baseline="-25000" dirty="0"/>
                    <a:t>2</a:t>
                  </a:r>
                </a:p>
              </p:txBody>
            </p:sp>
            <p:sp>
              <p:nvSpPr>
                <p:cNvPr id="272" name="TextBox 271"/>
                <p:cNvSpPr txBox="1"/>
                <p:nvPr/>
              </p:nvSpPr>
              <p:spPr>
                <a:xfrm>
                  <a:off x="2347944" y="4733025"/>
                  <a:ext cx="347108" cy="338554"/>
                </a:xfrm>
                <a:prstGeom prst="rect">
                  <a:avLst/>
                </a:prstGeom>
                <a:noFill/>
              </p:spPr>
              <p:txBody>
                <a:bodyPr wrap="square" rtlCol="0">
                  <a:spAutoFit/>
                </a:bodyPr>
                <a:lstStyle/>
                <a:p>
                  <a:r>
                    <a:rPr lang="en-US" sz="2400" baseline="30000" dirty="0" smtClean="0"/>
                    <a:t>1</a:t>
                  </a:r>
                  <a:endParaRPr lang="en-US" sz="2400" baseline="30000" dirty="0"/>
                </a:p>
              </p:txBody>
            </p:sp>
          </p:grpSp>
          <p:sp>
            <p:nvSpPr>
              <p:cNvPr id="275" name="TextBox 274"/>
              <p:cNvSpPr txBox="1"/>
              <p:nvPr/>
            </p:nvSpPr>
            <p:spPr>
              <a:xfrm>
                <a:off x="6427635" y="4402463"/>
                <a:ext cx="383112" cy="338554"/>
              </a:xfrm>
              <a:prstGeom prst="rect">
                <a:avLst/>
              </a:prstGeom>
              <a:noFill/>
            </p:spPr>
            <p:txBody>
              <a:bodyPr wrap="square" rtlCol="0">
                <a:spAutoFit/>
              </a:bodyPr>
              <a:lstStyle/>
              <a:p>
                <a:r>
                  <a:rPr lang="en-US" sz="2400" baseline="30000" dirty="0"/>
                  <a:t>2</a:t>
                </a:r>
              </a:p>
            </p:txBody>
          </p:sp>
        </p:grpSp>
      </p:grpSp>
      <p:sp>
        <p:nvSpPr>
          <p:cNvPr id="287" name="TextBox 286"/>
          <p:cNvSpPr txBox="1"/>
          <p:nvPr/>
        </p:nvSpPr>
        <p:spPr>
          <a:xfrm>
            <a:off x="391966" y="1260026"/>
            <a:ext cx="8466401" cy="461665"/>
          </a:xfrm>
          <a:prstGeom prst="rect">
            <a:avLst/>
          </a:prstGeom>
          <a:noFill/>
        </p:spPr>
        <p:txBody>
          <a:bodyPr wrap="square" rtlCol="0">
            <a:spAutoFit/>
          </a:bodyPr>
          <a:lstStyle/>
          <a:p>
            <a:r>
              <a:rPr lang="en-US" sz="2400" b="1" dirty="0" smtClean="0"/>
              <a:t>Step 1: </a:t>
            </a:r>
            <a:r>
              <a:rPr lang="en-US" sz="2400" b="1" dirty="0" smtClean="0"/>
              <a:t>LSTM for speech act classification &amp; sentence encoding</a:t>
            </a:r>
            <a:endParaRPr lang="en-US" sz="2400" b="1" dirty="0"/>
          </a:p>
        </p:txBody>
      </p:sp>
      <p:grpSp>
        <p:nvGrpSpPr>
          <p:cNvPr id="327" name="Group 326"/>
          <p:cNvGrpSpPr/>
          <p:nvPr/>
        </p:nvGrpSpPr>
        <p:grpSpPr>
          <a:xfrm>
            <a:off x="2314641" y="2096698"/>
            <a:ext cx="5965819" cy="1349415"/>
            <a:chOff x="2314641" y="2096698"/>
            <a:chExt cx="5965819" cy="1349415"/>
          </a:xfrm>
        </p:grpSpPr>
        <p:grpSp>
          <p:nvGrpSpPr>
            <p:cNvPr id="293" name="Group 292"/>
            <p:cNvGrpSpPr/>
            <p:nvPr/>
          </p:nvGrpSpPr>
          <p:grpSpPr>
            <a:xfrm>
              <a:off x="2718986" y="2318273"/>
              <a:ext cx="5040010" cy="1127840"/>
              <a:chOff x="2718986" y="2318273"/>
              <a:chExt cx="5040010" cy="1127840"/>
            </a:xfrm>
          </p:grpSpPr>
          <p:grpSp>
            <p:nvGrpSpPr>
              <p:cNvPr id="289" name="Group 288"/>
              <p:cNvGrpSpPr/>
              <p:nvPr/>
            </p:nvGrpSpPr>
            <p:grpSpPr>
              <a:xfrm>
                <a:off x="2718986" y="2322584"/>
                <a:ext cx="1238519" cy="1123529"/>
                <a:chOff x="2718986" y="2322584"/>
                <a:chExt cx="1238519" cy="1123529"/>
              </a:xfrm>
            </p:grpSpPr>
            <p:sp>
              <p:nvSpPr>
                <p:cNvPr id="259" name="Oval 258"/>
                <p:cNvSpPr/>
                <p:nvPr/>
              </p:nvSpPr>
              <p:spPr>
                <a:xfrm>
                  <a:off x="3030830" y="2388391"/>
                  <a:ext cx="356395" cy="3343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60" name="Elbow Connector 259"/>
                <p:cNvCxnSpPr/>
                <p:nvPr/>
              </p:nvCxnSpPr>
              <p:spPr>
                <a:xfrm rot="5400000" flipH="1" flipV="1">
                  <a:off x="2705385" y="2632180"/>
                  <a:ext cx="352070" cy="324867"/>
                </a:xfrm>
                <a:prstGeom prst="bentConnector3">
                  <a:avLst>
                    <a:gd name="adj1" fmla="val 99780"/>
                  </a:avLst>
                </a:prstGeom>
                <a:ln>
                  <a:tailEnd type="triangle"/>
                </a:ln>
              </p:spPr>
              <p:style>
                <a:lnRef idx="1">
                  <a:schemeClr val="dk1"/>
                </a:lnRef>
                <a:fillRef idx="0">
                  <a:schemeClr val="dk1"/>
                </a:fillRef>
                <a:effectRef idx="0">
                  <a:schemeClr val="dk1"/>
                </a:effectRef>
                <a:fontRef idx="minor">
                  <a:schemeClr val="tx1"/>
                </a:fontRef>
              </p:style>
            </p:cxnSp>
            <p:cxnSp>
              <p:nvCxnSpPr>
                <p:cNvPr id="261" name="Elbow Connector 260"/>
                <p:cNvCxnSpPr>
                  <a:endCxn id="259" idx="6"/>
                </p:cNvCxnSpPr>
                <p:nvPr/>
              </p:nvCxnSpPr>
              <p:spPr>
                <a:xfrm flipH="1" flipV="1">
                  <a:off x="3387225" y="2555543"/>
                  <a:ext cx="570280" cy="890570"/>
                </a:xfrm>
                <a:prstGeom prst="bentConnector3">
                  <a:avLst>
                    <a:gd name="adj1" fmla="val -40086"/>
                  </a:avLst>
                </a:prstGeom>
                <a:ln>
                  <a:tailEnd type="triangle"/>
                </a:ln>
              </p:spPr>
              <p:style>
                <a:lnRef idx="1">
                  <a:schemeClr val="dk1"/>
                </a:lnRef>
                <a:fillRef idx="0">
                  <a:schemeClr val="dk1"/>
                </a:fillRef>
                <a:effectRef idx="0">
                  <a:schemeClr val="dk1"/>
                </a:effectRef>
                <a:fontRef idx="minor">
                  <a:schemeClr val="tx1"/>
                </a:fontRef>
              </p:style>
            </p:cxnSp>
            <p:grpSp>
              <p:nvGrpSpPr>
                <p:cNvPr id="280" name="Group 279"/>
                <p:cNvGrpSpPr/>
                <p:nvPr/>
              </p:nvGrpSpPr>
              <p:grpSpPr>
                <a:xfrm>
                  <a:off x="3009254" y="2322584"/>
                  <a:ext cx="773445" cy="400110"/>
                  <a:chOff x="1364454" y="1471883"/>
                  <a:chExt cx="773445" cy="400110"/>
                </a:xfrm>
              </p:grpSpPr>
              <p:sp>
                <p:nvSpPr>
                  <p:cNvPr id="278" name="TextBox 277"/>
                  <p:cNvSpPr txBox="1"/>
                  <p:nvPr/>
                </p:nvSpPr>
                <p:spPr>
                  <a:xfrm>
                    <a:off x="1364454" y="1471883"/>
                    <a:ext cx="773445" cy="400110"/>
                  </a:xfrm>
                  <a:prstGeom prst="rect">
                    <a:avLst/>
                  </a:prstGeom>
                  <a:noFill/>
                </p:spPr>
                <p:txBody>
                  <a:bodyPr wrap="square" rtlCol="0">
                    <a:spAutoFit/>
                  </a:bodyPr>
                  <a:lstStyle/>
                  <a:p>
                    <a:r>
                      <a:rPr lang="en-US" sz="2000" b="1" dirty="0" smtClean="0"/>
                      <a:t>y</a:t>
                    </a:r>
                    <a:r>
                      <a:rPr lang="en-US" sz="2000" b="1" baseline="-25000" dirty="0" smtClean="0"/>
                      <a:t>1</a:t>
                    </a:r>
                    <a:endParaRPr lang="en-US" sz="2000" b="1" baseline="-25000" dirty="0"/>
                  </a:p>
                </p:txBody>
              </p:sp>
              <p:sp>
                <p:nvSpPr>
                  <p:cNvPr id="279" name="TextBox 278"/>
                  <p:cNvSpPr txBox="1"/>
                  <p:nvPr/>
                </p:nvSpPr>
                <p:spPr>
                  <a:xfrm>
                    <a:off x="1509889" y="1547875"/>
                    <a:ext cx="424736" cy="297517"/>
                  </a:xfrm>
                  <a:prstGeom prst="rect">
                    <a:avLst/>
                  </a:prstGeom>
                  <a:noFill/>
                </p:spPr>
                <p:txBody>
                  <a:bodyPr wrap="square" rtlCol="0">
                    <a:spAutoFit/>
                  </a:bodyPr>
                  <a:lstStyle/>
                  <a:p>
                    <a:r>
                      <a:rPr lang="en-US" sz="2000" baseline="30000" dirty="0" smtClean="0"/>
                      <a:t>1</a:t>
                    </a:r>
                    <a:endParaRPr lang="en-US" sz="2000" baseline="30000" dirty="0"/>
                  </a:p>
                </p:txBody>
              </p:sp>
            </p:grpSp>
          </p:grpSp>
          <p:grpSp>
            <p:nvGrpSpPr>
              <p:cNvPr id="291" name="Group 290"/>
              <p:cNvGrpSpPr/>
              <p:nvPr/>
            </p:nvGrpSpPr>
            <p:grpSpPr>
              <a:xfrm>
                <a:off x="4625167" y="2318273"/>
                <a:ext cx="1202234" cy="1116984"/>
                <a:chOff x="4625167" y="2318273"/>
                <a:chExt cx="1202234" cy="1116984"/>
              </a:xfrm>
            </p:grpSpPr>
            <p:sp>
              <p:nvSpPr>
                <p:cNvPr id="98" name="Oval 97"/>
                <p:cNvSpPr/>
                <p:nvPr/>
              </p:nvSpPr>
              <p:spPr>
                <a:xfrm>
                  <a:off x="4937011" y="2377535"/>
                  <a:ext cx="356395" cy="3343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154" name="Elbow Connector 153"/>
                <p:cNvCxnSpPr/>
                <p:nvPr/>
              </p:nvCxnSpPr>
              <p:spPr>
                <a:xfrm rot="5400000" flipH="1" flipV="1">
                  <a:off x="4611566" y="2621324"/>
                  <a:ext cx="352070" cy="324867"/>
                </a:xfrm>
                <a:prstGeom prst="bentConnector3">
                  <a:avLst>
                    <a:gd name="adj1" fmla="val 99780"/>
                  </a:avLst>
                </a:prstGeom>
                <a:ln>
                  <a:tailEnd type="triangle"/>
                </a:ln>
              </p:spPr>
              <p:style>
                <a:lnRef idx="1">
                  <a:schemeClr val="dk1"/>
                </a:lnRef>
                <a:fillRef idx="0">
                  <a:schemeClr val="dk1"/>
                </a:fillRef>
                <a:effectRef idx="0">
                  <a:schemeClr val="dk1"/>
                </a:effectRef>
                <a:fontRef idx="minor">
                  <a:schemeClr val="tx1"/>
                </a:fontRef>
              </p:style>
            </p:cxnSp>
            <p:cxnSp>
              <p:nvCxnSpPr>
                <p:cNvPr id="155" name="Elbow Connector 154"/>
                <p:cNvCxnSpPr>
                  <a:stCxn id="120" idx="3"/>
                  <a:endCxn id="98" idx="6"/>
                </p:cNvCxnSpPr>
                <p:nvPr/>
              </p:nvCxnSpPr>
              <p:spPr>
                <a:xfrm flipH="1" flipV="1">
                  <a:off x="5293406" y="2544687"/>
                  <a:ext cx="533995" cy="890570"/>
                </a:xfrm>
                <a:prstGeom prst="bentConnector3">
                  <a:avLst>
                    <a:gd name="adj1" fmla="val -42809"/>
                  </a:avLst>
                </a:prstGeom>
                <a:ln>
                  <a:tailEnd type="triangle"/>
                </a:ln>
              </p:spPr>
              <p:style>
                <a:lnRef idx="1">
                  <a:schemeClr val="dk1"/>
                </a:lnRef>
                <a:fillRef idx="0">
                  <a:schemeClr val="dk1"/>
                </a:fillRef>
                <a:effectRef idx="0">
                  <a:schemeClr val="dk1"/>
                </a:effectRef>
                <a:fontRef idx="minor">
                  <a:schemeClr val="tx1"/>
                </a:fontRef>
              </p:style>
            </p:cxnSp>
            <p:grpSp>
              <p:nvGrpSpPr>
                <p:cNvPr id="281" name="Group 280"/>
                <p:cNvGrpSpPr/>
                <p:nvPr/>
              </p:nvGrpSpPr>
              <p:grpSpPr>
                <a:xfrm>
                  <a:off x="4917873" y="2318273"/>
                  <a:ext cx="773445" cy="400110"/>
                  <a:chOff x="1364454" y="1471883"/>
                  <a:chExt cx="773445" cy="400110"/>
                </a:xfrm>
              </p:grpSpPr>
              <p:sp>
                <p:nvSpPr>
                  <p:cNvPr id="282" name="TextBox 281"/>
                  <p:cNvSpPr txBox="1"/>
                  <p:nvPr/>
                </p:nvSpPr>
                <p:spPr>
                  <a:xfrm>
                    <a:off x="1364454" y="1471883"/>
                    <a:ext cx="773445" cy="400110"/>
                  </a:xfrm>
                  <a:prstGeom prst="rect">
                    <a:avLst/>
                  </a:prstGeom>
                  <a:noFill/>
                </p:spPr>
                <p:txBody>
                  <a:bodyPr wrap="square" rtlCol="0">
                    <a:spAutoFit/>
                  </a:bodyPr>
                  <a:lstStyle/>
                  <a:p>
                    <a:r>
                      <a:rPr lang="en-US" sz="2000" b="1" dirty="0" smtClean="0"/>
                      <a:t>y</a:t>
                    </a:r>
                    <a:r>
                      <a:rPr lang="en-US" sz="2000" b="1" baseline="-25000" dirty="0"/>
                      <a:t>2</a:t>
                    </a:r>
                  </a:p>
                </p:txBody>
              </p:sp>
              <p:sp>
                <p:nvSpPr>
                  <p:cNvPr id="283" name="TextBox 282"/>
                  <p:cNvSpPr txBox="1"/>
                  <p:nvPr/>
                </p:nvSpPr>
                <p:spPr>
                  <a:xfrm>
                    <a:off x="1509889" y="1547875"/>
                    <a:ext cx="424736" cy="297517"/>
                  </a:xfrm>
                  <a:prstGeom prst="rect">
                    <a:avLst/>
                  </a:prstGeom>
                  <a:noFill/>
                </p:spPr>
                <p:txBody>
                  <a:bodyPr wrap="square" rtlCol="0">
                    <a:spAutoFit/>
                  </a:bodyPr>
                  <a:lstStyle/>
                  <a:p>
                    <a:r>
                      <a:rPr lang="en-US" sz="2000" baseline="30000" dirty="0"/>
                      <a:t>1</a:t>
                    </a:r>
                  </a:p>
                </p:txBody>
              </p:sp>
            </p:grpSp>
          </p:grpSp>
          <p:grpSp>
            <p:nvGrpSpPr>
              <p:cNvPr id="292" name="Group 291"/>
              <p:cNvGrpSpPr/>
              <p:nvPr/>
            </p:nvGrpSpPr>
            <p:grpSpPr>
              <a:xfrm>
                <a:off x="6501555" y="2344632"/>
                <a:ext cx="1257441" cy="1090625"/>
                <a:chOff x="6501555" y="2344632"/>
                <a:chExt cx="1257441" cy="1090625"/>
              </a:xfrm>
            </p:grpSpPr>
            <p:sp>
              <p:nvSpPr>
                <p:cNvPr id="161" name="Oval 160"/>
                <p:cNvSpPr/>
                <p:nvPr/>
              </p:nvSpPr>
              <p:spPr>
                <a:xfrm>
                  <a:off x="6813399" y="2412738"/>
                  <a:ext cx="356395" cy="3343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17" name="Elbow Connector 216"/>
                <p:cNvCxnSpPr/>
                <p:nvPr/>
              </p:nvCxnSpPr>
              <p:spPr>
                <a:xfrm rot="5400000" flipH="1" flipV="1">
                  <a:off x="6487954" y="2656527"/>
                  <a:ext cx="352070" cy="324867"/>
                </a:xfrm>
                <a:prstGeom prst="bentConnector3">
                  <a:avLst>
                    <a:gd name="adj1" fmla="val 99780"/>
                  </a:avLst>
                </a:prstGeom>
                <a:ln>
                  <a:tailEnd type="triangle"/>
                </a:ln>
              </p:spPr>
              <p:style>
                <a:lnRef idx="1">
                  <a:schemeClr val="dk1"/>
                </a:lnRef>
                <a:fillRef idx="0">
                  <a:schemeClr val="dk1"/>
                </a:fillRef>
                <a:effectRef idx="0">
                  <a:schemeClr val="dk1"/>
                </a:effectRef>
                <a:fontRef idx="minor">
                  <a:schemeClr val="tx1"/>
                </a:fontRef>
              </p:style>
            </p:cxnSp>
            <p:cxnSp>
              <p:nvCxnSpPr>
                <p:cNvPr id="218" name="Elbow Connector 217"/>
                <p:cNvCxnSpPr>
                  <a:stCxn id="183" idx="3"/>
                  <a:endCxn id="161" idx="6"/>
                </p:cNvCxnSpPr>
                <p:nvPr/>
              </p:nvCxnSpPr>
              <p:spPr>
                <a:xfrm flipH="1" flipV="1">
                  <a:off x="7169794" y="2579890"/>
                  <a:ext cx="589202" cy="855367"/>
                </a:xfrm>
                <a:prstGeom prst="bentConnector3">
                  <a:avLst>
                    <a:gd name="adj1" fmla="val -38798"/>
                  </a:avLst>
                </a:prstGeom>
                <a:ln>
                  <a:tailEnd type="triangle"/>
                </a:ln>
              </p:spPr>
              <p:style>
                <a:lnRef idx="1">
                  <a:schemeClr val="dk1"/>
                </a:lnRef>
                <a:fillRef idx="0">
                  <a:schemeClr val="dk1"/>
                </a:fillRef>
                <a:effectRef idx="0">
                  <a:schemeClr val="dk1"/>
                </a:effectRef>
                <a:fontRef idx="minor">
                  <a:schemeClr val="tx1"/>
                </a:fontRef>
              </p:style>
            </p:cxnSp>
            <p:grpSp>
              <p:nvGrpSpPr>
                <p:cNvPr id="284" name="Group 283"/>
                <p:cNvGrpSpPr/>
                <p:nvPr/>
              </p:nvGrpSpPr>
              <p:grpSpPr>
                <a:xfrm>
                  <a:off x="6788682" y="2344632"/>
                  <a:ext cx="773445" cy="400110"/>
                  <a:chOff x="1364454" y="1471883"/>
                  <a:chExt cx="773445" cy="400110"/>
                </a:xfrm>
              </p:grpSpPr>
              <p:sp>
                <p:nvSpPr>
                  <p:cNvPr id="285" name="TextBox 284"/>
                  <p:cNvSpPr txBox="1"/>
                  <p:nvPr/>
                </p:nvSpPr>
                <p:spPr>
                  <a:xfrm>
                    <a:off x="1364454" y="1471883"/>
                    <a:ext cx="773445" cy="400110"/>
                  </a:xfrm>
                  <a:prstGeom prst="rect">
                    <a:avLst/>
                  </a:prstGeom>
                  <a:noFill/>
                </p:spPr>
                <p:txBody>
                  <a:bodyPr wrap="square" rtlCol="0">
                    <a:spAutoFit/>
                  </a:bodyPr>
                  <a:lstStyle/>
                  <a:p>
                    <a:r>
                      <a:rPr lang="en-US" sz="2000" b="1" dirty="0" smtClean="0"/>
                      <a:t>y</a:t>
                    </a:r>
                    <a:r>
                      <a:rPr lang="en-US" sz="2000" b="1" baseline="-25000" dirty="0" smtClean="0"/>
                      <a:t>1</a:t>
                    </a:r>
                    <a:endParaRPr lang="en-US" sz="2000" b="1" baseline="-25000" dirty="0"/>
                  </a:p>
                </p:txBody>
              </p:sp>
              <p:sp>
                <p:nvSpPr>
                  <p:cNvPr id="286" name="TextBox 285"/>
                  <p:cNvSpPr txBox="1"/>
                  <p:nvPr/>
                </p:nvSpPr>
                <p:spPr>
                  <a:xfrm>
                    <a:off x="1509889" y="1547875"/>
                    <a:ext cx="424736" cy="297517"/>
                  </a:xfrm>
                  <a:prstGeom prst="rect">
                    <a:avLst/>
                  </a:prstGeom>
                  <a:noFill/>
                </p:spPr>
                <p:txBody>
                  <a:bodyPr wrap="square" rtlCol="0">
                    <a:spAutoFit/>
                  </a:bodyPr>
                  <a:lstStyle/>
                  <a:p>
                    <a:r>
                      <a:rPr lang="en-US" sz="2000" baseline="30000" dirty="0"/>
                      <a:t>2</a:t>
                    </a:r>
                  </a:p>
                </p:txBody>
              </p:sp>
            </p:grpSp>
          </p:grpSp>
        </p:grpSp>
        <p:grpSp>
          <p:nvGrpSpPr>
            <p:cNvPr id="301" name="Group 300"/>
            <p:cNvGrpSpPr/>
            <p:nvPr/>
          </p:nvGrpSpPr>
          <p:grpSpPr>
            <a:xfrm>
              <a:off x="5706033" y="2096698"/>
              <a:ext cx="773445" cy="461665"/>
              <a:chOff x="5530807" y="5937194"/>
              <a:chExt cx="773445" cy="461665"/>
            </a:xfrm>
          </p:grpSpPr>
          <p:sp>
            <p:nvSpPr>
              <p:cNvPr id="294" name="TextBox 293"/>
              <p:cNvSpPr txBox="1"/>
              <p:nvPr/>
            </p:nvSpPr>
            <p:spPr>
              <a:xfrm>
                <a:off x="5640578" y="6009384"/>
                <a:ext cx="383112" cy="338554"/>
              </a:xfrm>
              <a:prstGeom prst="rect">
                <a:avLst/>
              </a:prstGeom>
              <a:noFill/>
            </p:spPr>
            <p:txBody>
              <a:bodyPr wrap="square" rtlCol="0">
                <a:spAutoFit/>
              </a:bodyPr>
              <a:lstStyle/>
              <a:p>
                <a:r>
                  <a:rPr lang="en-US" sz="2400" baseline="30000" dirty="0" smtClean="0"/>
                  <a:t>1</a:t>
                </a:r>
                <a:endParaRPr lang="en-US" sz="2400" baseline="30000" dirty="0"/>
              </a:p>
            </p:txBody>
          </p:sp>
          <p:sp>
            <p:nvSpPr>
              <p:cNvPr id="295" name="TextBox 294"/>
              <p:cNvSpPr txBox="1"/>
              <p:nvPr/>
            </p:nvSpPr>
            <p:spPr>
              <a:xfrm>
                <a:off x="5530807" y="5937194"/>
                <a:ext cx="773445" cy="461665"/>
              </a:xfrm>
              <a:prstGeom prst="rect">
                <a:avLst/>
              </a:prstGeom>
              <a:noFill/>
            </p:spPr>
            <p:txBody>
              <a:bodyPr wrap="square" rtlCol="0">
                <a:spAutoFit/>
              </a:bodyPr>
              <a:lstStyle/>
              <a:p>
                <a:r>
                  <a:rPr lang="en-US" sz="2400" b="1" dirty="0"/>
                  <a:t>z</a:t>
                </a:r>
                <a:r>
                  <a:rPr lang="en-US" sz="2400" b="1" baseline="-25000" dirty="0" smtClean="0"/>
                  <a:t>2</a:t>
                </a:r>
                <a:endParaRPr lang="en-US" sz="2400" b="1" baseline="-25000" dirty="0"/>
              </a:p>
            </p:txBody>
          </p:sp>
          <p:cxnSp>
            <p:nvCxnSpPr>
              <p:cNvPr id="299" name="Straight Arrow Connector 298"/>
              <p:cNvCxnSpPr/>
              <p:nvPr/>
            </p:nvCxnSpPr>
            <p:spPr>
              <a:xfrm>
                <a:off x="5625289" y="5979526"/>
                <a:ext cx="179917"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nvGrpSpPr>
            <p:cNvPr id="302" name="Group 301"/>
            <p:cNvGrpSpPr/>
            <p:nvPr/>
          </p:nvGrpSpPr>
          <p:grpSpPr>
            <a:xfrm>
              <a:off x="3796049" y="2101502"/>
              <a:ext cx="773445" cy="461665"/>
              <a:chOff x="5530807" y="5937194"/>
              <a:chExt cx="773445" cy="461665"/>
            </a:xfrm>
          </p:grpSpPr>
          <p:sp>
            <p:nvSpPr>
              <p:cNvPr id="303" name="TextBox 302"/>
              <p:cNvSpPr txBox="1"/>
              <p:nvPr/>
            </p:nvSpPr>
            <p:spPr>
              <a:xfrm>
                <a:off x="5640578" y="6009384"/>
                <a:ext cx="383112" cy="338554"/>
              </a:xfrm>
              <a:prstGeom prst="rect">
                <a:avLst/>
              </a:prstGeom>
              <a:noFill/>
            </p:spPr>
            <p:txBody>
              <a:bodyPr wrap="square" rtlCol="0">
                <a:spAutoFit/>
              </a:bodyPr>
              <a:lstStyle/>
              <a:p>
                <a:r>
                  <a:rPr lang="en-US" sz="2400" baseline="30000" dirty="0" smtClean="0"/>
                  <a:t>1</a:t>
                </a:r>
                <a:endParaRPr lang="en-US" sz="2400" baseline="30000" dirty="0"/>
              </a:p>
            </p:txBody>
          </p:sp>
          <p:sp>
            <p:nvSpPr>
              <p:cNvPr id="304" name="TextBox 303"/>
              <p:cNvSpPr txBox="1"/>
              <p:nvPr/>
            </p:nvSpPr>
            <p:spPr>
              <a:xfrm>
                <a:off x="5530807" y="5937194"/>
                <a:ext cx="773445" cy="461665"/>
              </a:xfrm>
              <a:prstGeom prst="rect">
                <a:avLst/>
              </a:prstGeom>
              <a:noFill/>
            </p:spPr>
            <p:txBody>
              <a:bodyPr wrap="square" rtlCol="0">
                <a:spAutoFit/>
              </a:bodyPr>
              <a:lstStyle/>
              <a:p>
                <a:r>
                  <a:rPr lang="en-US" sz="2400" b="1" dirty="0" smtClean="0"/>
                  <a:t>z</a:t>
                </a:r>
                <a:r>
                  <a:rPr lang="en-US" sz="2400" b="1" baseline="-25000" dirty="0"/>
                  <a:t>1</a:t>
                </a:r>
              </a:p>
            </p:txBody>
          </p:sp>
          <p:cxnSp>
            <p:nvCxnSpPr>
              <p:cNvPr id="305" name="Straight Arrow Connector 304"/>
              <p:cNvCxnSpPr/>
              <p:nvPr/>
            </p:nvCxnSpPr>
            <p:spPr>
              <a:xfrm>
                <a:off x="5625289" y="5979526"/>
                <a:ext cx="179917"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nvGrpSpPr>
            <p:cNvPr id="310" name="Group 309"/>
            <p:cNvGrpSpPr/>
            <p:nvPr/>
          </p:nvGrpSpPr>
          <p:grpSpPr>
            <a:xfrm>
              <a:off x="7507015" y="2113878"/>
              <a:ext cx="773445" cy="461665"/>
              <a:chOff x="7493499" y="5206075"/>
              <a:chExt cx="773445" cy="461665"/>
            </a:xfrm>
          </p:grpSpPr>
          <p:sp>
            <p:nvSpPr>
              <p:cNvPr id="307" name="TextBox 306"/>
              <p:cNvSpPr txBox="1"/>
              <p:nvPr/>
            </p:nvSpPr>
            <p:spPr>
              <a:xfrm>
                <a:off x="7615417" y="5276623"/>
                <a:ext cx="383112" cy="338554"/>
              </a:xfrm>
              <a:prstGeom prst="rect">
                <a:avLst/>
              </a:prstGeom>
              <a:noFill/>
            </p:spPr>
            <p:txBody>
              <a:bodyPr wrap="square" rtlCol="0">
                <a:spAutoFit/>
              </a:bodyPr>
              <a:lstStyle/>
              <a:p>
                <a:r>
                  <a:rPr lang="en-US" sz="2400" baseline="30000" dirty="0"/>
                  <a:t>2</a:t>
                </a:r>
              </a:p>
            </p:txBody>
          </p:sp>
          <p:sp>
            <p:nvSpPr>
              <p:cNvPr id="308" name="TextBox 307"/>
              <p:cNvSpPr txBox="1"/>
              <p:nvPr/>
            </p:nvSpPr>
            <p:spPr>
              <a:xfrm>
                <a:off x="7493499" y="5206075"/>
                <a:ext cx="773445" cy="461665"/>
              </a:xfrm>
              <a:prstGeom prst="rect">
                <a:avLst/>
              </a:prstGeom>
              <a:noFill/>
            </p:spPr>
            <p:txBody>
              <a:bodyPr wrap="square" rtlCol="0">
                <a:spAutoFit/>
              </a:bodyPr>
              <a:lstStyle/>
              <a:p>
                <a:r>
                  <a:rPr lang="en-US" sz="2400" b="1" dirty="0" smtClean="0"/>
                  <a:t>z</a:t>
                </a:r>
                <a:r>
                  <a:rPr lang="en-US" sz="2400" b="1" baseline="-25000" dirty="0" smtClean="0"/>
                  <a:t>1</a:t>
                </a:r>
                <a:endParaRPr lang="en-US" sz="2400" b="1" baseline="-25000" dirty="0"/>
              </a:p>
            </p:txBody>
          </p:sp>
          <p:cxnSp>
            <p:nvCxnSpPr>
              <p:cNvPr id="309" name="Straight Arrow Connector 308"/>
              <p:cNvCxnSpPr/>
              <p:nvPr/>
            </p:nvCxnSpPr>
            <p:spPr>
              <a:xfrm>
                <a:off x="7603699" y="5212302"/>
                <a:ext cx="179917"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nvGrpSpPr>
            <p:cNvPr id="311" name="Group 310"/>
            <p:cNvGrpSpPr/>
            <p:nvPr/>
          </p:nvGrpSpPr>
          <p:grpSpPr>
            <a:xfrm>
              <a:off x="2314641" y="2189861"/>
              <a:ext cx="773445" cy="461665"/>
              <a:chOff x="5530807" y="5937194"/>
              <a:chExt cx="773445" cy="461665"/>
            </a:xfrm>
          </p:grpSpPr>
          <p:sp>
            <p:nvSpPr>
              <p:cNvPr id="312" name="TextBox 311"/>
              <p:cNvSpPr txBox="1"/>
              <p:nvPr/>
            </p:nvSpPr>
            <p:spPr>
              <a:xfrm>
                <a:off x="5640578" y="6009384"/>
                <a:ext cx="383112" cy="338554"/>
              </a:xfrm>
              <a:prstGeom prst="rect">
                <a:avLst/>
              </a:prstGeom>
              <a:noFill/>
            </p:spPr>
            <p:txBody>
              <a:bodyPr wrap="square" rtlCol="0">
                <a:spAutoFit/>
              </a:bodyPr>
              <a:lstStyle/>
              <a:p>
                <a:r>
                  <a:rPr lang="en-US" sz="2400" baseline="30000" dirty="0" smtClean="0"/>
                  <a:t>1</a:t>
                </a:r>
                <a:endParaRPr lang="en-US" sz="2400" baseline="30000" dirty="0"/>
              </a:p>
            </p:txBody>
          </p:sp>
          <p:sp>
            <p:nvSpPr>
              <p:cNvPr id="313" name="TextBox 312"/>
              <p:cNvSpPr txBox="1"/>
              <p:nvPr/>
            </p:nvSpPr>
            <p:spPr>
              <a:xfrm>
                <a:off x="5530807" y="5937194"/>
                <a:ext cx="773445" cy="461665"/>
              </a:xfrm>
              <a:prstGeom prst="rect">
                <a:avLst/>
              </a:prstGeom>
              <a:noFill/>
            </p:spPr>
            <p:txBody>
              <a:bodyPr wrap="square" rtlCol="0">
                <a:spAutoFit/>
              </a:bodyPr>
              <a:lstStyle/>
              <a:p>
                <a:r>
                  <a:rPr lang="en-US" sz="2400" b="1" dirty="0" smtClean="0"/>
                  <a:t>z</a:t>
                </a:r>
                <a:r>
                  <a:rPr lang="en-US" sz="2400" b="1" baseline="-25000" dirty="0"/>
                  <a:t>1</a:t>
                </a:r>
              </a:p>
            </p:txBody>
          </p:sp>
          <p:cxnSp>
            <p:nvCxnSpPr>
              <p:cNvPr id="314" name="Straight Arrow Connector 313"/>
              <p:cNvCxnSpPr/>
              <p:nvPr/>
            </p:nvCxnSpPr>
            <p:spPr>
              <a:xfrm flipH="1">
                <a:off x="5588623" y="6023274"/>
                <a:ext cx="212450"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nvGrpSpPr>
            <p:cNvPr id="318" name="Group 317"/>
            <p:cNvGrpSpPr/>
            <p:nvPr/>
          </p:nvGrpSpPr>
          <p:grpSpPr>
            <a:xfrm>
              <a:off x="4295784" y="2287192"/>
              <a:ext cx="773445" cy="461665"/>
              <a:chOff x="5530807" y="5937194"/>
              <a:chExt cx="773445" cy="461665"/>
            </a:xfrm>
          </p:grpSpPr>
          <p:sp>
            <p:nvSpPr>
              <p:cNvPr id="319" name="TextBox 318"/>
              <p:cNvSpPr txBox="1"/>
              <p:nvPr/>
            </p:nvSpPr>
            <p:spPr>
              <a:xfrm>
                <a:off x="5640578" y="6009384"/>
                <a:ext cx="383112" cy="338554"/>
              </a:xfrm>
              <a:prstGeom prst="rect">
                <a:avLst/>
              </a:prstGeom>
              <a:noFill/>
            </p:spPr>
            <p:txBody>
              <a:bodyPr wrap="square" rtlCol="0">
                <a:spAutoFit/>
              </a:bodyPr>
              <a:lstStyle/>
              <a:p>
                <a:r>
                  <a:rPr lang="en-US" sz="2400" baseline="30000" dirty="0" smtClean="0"/>
                  <a:t>1</a:t>
                </a:r>
                <a:endParaRPr lang="en-US" sz="2400" baseline="30000" dirty="0"/>
              </a:p>
            </p:txBody>
          </p:sp>
          <p:sp>
            <p:nvSpPr>
              <p:cNvPr id="320" name="TextBox 319"/>
              <p:cNvSpPr txBox="1"/>
              <p:nvPr/>
            </p:nvSpPr>
            <p:spPr>
              <a:xfrm>
                <a:off x="5530807" y="5937194"/>
                <a:ext cx="773445" cy="461665"/>
              </a:xfrm>
              <a:prstGeom prst="rect">
                <a:avLst/>
              </a:prstGeom>
              <a:noFill/>
            </p:spPr>
            <p:txBody>
              <a:bodyPr wrap="square" rtlCol="0">
                <a:spAutoFit/>
              </a:bodyPr>
              <a:lstStyle/>
              <a:p>
                <a:r>
                  <a:rPr lang="en-US" sz="2400" b="1" dirty="0" smtClean="0"/>
                  <a:t>z</a:t>
                </a:r>
                <a:r>
                  <a:rPr lang="en-US" sz="2400" b="1" baseline="-25000" dirty="0" smtClean="0"/>
                  <a:t>2</a:t>
                </a:r>
                <a:endParaRPr lang="en-US" sz="2400" b="1" baseline="-25000" dirty="0"/>
              </a:p>
            </p:txBody>
          </p:sp>
          <p:cxnSp>
            <p:nvCxnSpPr>
              <p:cNvPr id="321" name="Straight Arrow Connector 320"/>
              <p:cNvCxnSpPr/>
              <p:nvPr/>
            </p:nvCxnSpPr>
            <p:spPr>
              <a:xfrm flipH="1">
                <a:off x="5588623" y="6023274"/>
                <a:ext cx="212450"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nvGrpSpPr>
            <p:cNvPr id="326" name="Group 325"/>
            <p:cNvGrpSpPr/>
            <p:nvPr/>
          </p:nvGrpSpPr>
          <p:grpSpPr>
            <a:xfrm>
              <a:off x="6181240" y="2321037"/>
              <a:ext cx="773445" cy="461665"/>
              <a:chOff x="7507015" y="1308889"/>
              <a:chExt cx="773445" cy="461665"/>
            </a:xfrm>
          </p:grpSpPr>
          <p:sp>
            <p:nvSpPr>
              <p:cNvPr id="323" name="TextBox 322"/>
              <p:cNvSpPr txBox="1"/>
              <p:nvPr/>
            </p:nvSpPr>
            <p:spPr>
              <a:xfrm>
                <a:off x="7630669" y="1386221"/>
                <a:ext cx="383112" cy="338554"/>
              </a:xfrm>
              <a:prstGeom prst="rect">
                <a:avLst/>
              </a:prstGeom>
              <a:noFill/>
            </p:spPr>
            <p:txBody>
              <a:bodyPr wrap="square" rtlCol="0">
                <a:spAutoFit/>
              </a:bodyPr>
              <a:lstStyle/>
              <a:p>
                <a:r>
                  <a:rPr lang="en-US" sz="2400" baseline="30000" dirty="0"/>
                  <a:t>2</a:t>
                </a:r>
              </a:p>
            </p:txBody>
          </p:sp>
          <p:sp>
            <p:nvSpPr>
              <p:cNvPr id="324" name="TextBox 323"/>
              <p:cNvSpPr txBox="1"/>
              <p:nvPr/>
            </p:nvSpPr>
            <p:spPr>
              <a:xfrm>
                <a:off x="7507015" y="1308889"/>
                <a:ext cx="773445" cy="461665"/>
              </a:xfrm>
              <a:prstGeom prst="rect">
                <a:avLst/>
              </a:prstGeom>
              <a:noFill/>
            </p:spPr>
            <p:txBody>
              <a:bodyPr wrap="square" rtlCol="0">
                <a:spAutoFit/>
              </a:bodyPr>
              <a:lstStyle/>
              <a:p>
                <a:r>
                  <a:rPr lang="en-US" sz="2400" b="1" dirty="0" smtClean="0"/>
                  <a:t>z</a:t>
                </a:r>
                <a:r>
                  <a:rPr lang="en-US" sz="2400" b="1" baseline="-25000" dirty="0" smtClean="0"/>
                  <a:t>1</a:t>
                </a:r>
                <a:endParaRPr lang="en-US" sz="2400" b="1" baseline="-25000" dirty="0"/>
              </a:p>
            </p:txBody>
          </p:sp>
          <p:cxnSp>
            <p:nvCxnSpPr>
              <p:cNvPr id="325" name="Straight Arrow Connector 324"/>
              <p:cNvCxnSpPr/>
              <p:nvPr/>
            </p:nvCxnSpPr>
            <p:spPr>
              <a:xfrm flipH="1">
                <a:off x="7576852" y="1358366"/>
                <a:ext cx="212450"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sp>
        <p:nvSpPr>
          <p:cNvPr id="328" name="TextBox 327"/>
          <p:cNvSpPr txBox="1"/>
          <p:nvPr/>
        </p:nvSpPr>
        <p:spPr>
          <a:xfrm>
            <a:off x="1427239" y="5356466"/>
            <a:ext cx="6673314" cy="646331"/>
          </a:xfrm>
          <a:prstGeom prst="rect">
            <a:avLst/>
          </a:prstGeom>
          <a:noFill/>
        </p:spPr>
        <p:txBody>
          <a:bodyPr wrap="square" rtlCol="0">
            <a:spAutoFit/>
          </a:bodyPr>
          <a:lstStyle/>
          <a:p>
            <a:pPr marL="285750" indent="-285750">
              <a:buFont typeface="Arial"/>
              <a:buChar char="•"/>
            </a:pPr>
            <a:r>
              <a:rPr lang="en-US" dirty="0" smtClean="0"/>
              <a:t>Considers word order in a sentence</a:t>
            </a:r>
          </a:p>
          <a:p>
            <a:pPr marL="285750" indent="-285750">
              <a:buFont typeface="Arial"/>
              <a:buChar char="•"/>
            </a:pPr>
            <a:r>
              <a:rPr lang="en-US" dirty="0" smtClean="0"/>
              <a:t>Does not consider the interdependencies between sentences.</a:t>
            </a:r>
            <a:endParaRPr lang="en-US" dirty="0"/>
          </a:p>
        </p:txBody>
      </p:sp>
    </p:spTree>
    <p:extLst>
      <p:ext uri="{BB962C8B-B14F-4D97-AF65-F5344CB8AC3E}">
        <p14:creationId xmlns:p14="http://schemas.microsoft.com/office/powerpoint/2010/main" val="355733565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62216" y="242405"/>
            <a:ext cx="7780487" cy="797287"/>
          </a:xfrm>
        </p:spPr>
        <p:txBody>
          <a:bodyPr>
            <a:normAutofit/>
          </a:bodyPr>
          <a:lstStyle/>
          <a:p>
            <a:r>
              <a:rPr lang="en-US" dirty="0" smtClean="0"/>
              <a:t>Our Approach</a:t>
            </a:r>
            <a:endParaRPr lang="en-US" dirty="0"/>
          </a:p>
        </p:txBody>
      </p:sp>
      <p:sp>
        <p:nvSpPr>
          <p:cNvPr id="3" name="Date Placeholder 2"/>
          <p:cNvSpPr>
            <a:spLocks noGrp="1"/>
          </p:cNvSpPr>
          <p:nvPr>
            <p:ph type="dt" sz="half" idx="13"/>
          </p:nvPr>
        </p:nvSpPr>
        <p:spPr/>
        <p:txBody>
          <a:bodyPr/>
          <a:lstStyle/>
          <a:p>
            <a:fld id="{B7E4C3A7-DA41-0447-BD6B-CA05FBA4B391}" type="datetime1">
              <a:rPr lang="en-CA" smtClean="0"/>
              <a:t>16-08-08</a:t>
            </a:fld>
            <a:endParaRPr lang="en-US"/>
          </a:p>
        </p:txBody>
      </p:sp>
      <p:sp>
        <p:nvSpPr>
          <p:cNvPr id="4" name="Footer Placeholder 3"/>
          <p:cNvSpPr>
            <a:spLocks noGrp="1"/>
          </p:cNvSpPr>
          <p:nvPr>
            <p:ph type="ftr" sz="quarter" idx="14"/>
          </p:nvPr>
        </p:nvSpPr>
        <p:spPr/>
        <p:txBody>
          <a:bodyPr/>
          <a:lstStyle/>
          <a:p>
            <a:r>
              <a:rPr lang="en-US" smtClean="0"/>
              <a:t>ACL-2016</a:t>
            </a:r>
            <a:endParaRPr lang="en-US"/>
          </a:p>
        </p:txBody>
      </p:sp>
      <p:sp>
        <p:nvSpPr>
          <p:cNvPr id="11" name="Slide Number Placeholder 10"/>
          <p:cNvSpPr>
            <a:spLocks noGrp="1"/>
          </p:cNvSpPr>
          <p:nvPr>
            <p:ph type="sldNum" sz="quarter" idx="15"/>
          </p:nvPr>
        </p:nvSpPr>
        <p:spPr/>
        <p:txBody>
          <a:bodyPr/>
          <a:lstStyle/>
          <a:p>
            <a:fld id="{632BBD8B-2315-4A46-BEF8-6475F9DCBCE4}" type="slidenum">
              <a:rPr lang="en-US" smtClean="0"/>
              <a:t>7</a:t>
            </a:fld>
            <a:endParaRPr lang="en-US"/>
          </a:p>
        </p:txBody>
      </p:sp>
      <p:sp>
        <p:nvSpPr>
          <p:cNvPr id="287" name="TextBox 286"/>
          <p:cNvSpPr txBox="1"/>
          <p:nvPr/>
        </p:nvSpPr>
        <p:spPr>
          <a:xfrm>
            <a:off x="435693" y="1150144"/>
            <a:ext cx="8094473" cy="461665"/>
          </a:xfrm>
          <a:prstGeom prst="rect">
            <a:avLst/>
          </a:prstGeom>
          <a:noFill/>
        </p:spPr>
        <p:txBody>
          <a:bodyPr wrap="square" rtlCol="0">
            <a:spAutoFit/>
          </a:bodyPr>
          <a:lstStyle/>
          <a:p>
            <a:r>
              <a:rPr lang="en-US" sz="2400" b="1" dirty="0" smtClean="0"/>
              <a:t>Step 2: Conversational dependencies with structured models  </a:t>
            </a:r>
            <a:endParaRPr lang="en-US" sz="2400" b="1" dirty="0"/>
          </a:p>
        </p:txBody>
      </p:sp>
      <p:grpSp>
        <p:nvGrpSpPr>
          <p:cNvPr id="7" name="Group 6"/>
          <p:cNvGrpSpPr/>
          <p:nvPr/>
        </p:nvGrpSpPr>
        <p:grpSpPr>
          <a:xfrm>
            <a:off x="2727855" y="2008703"/>
            <a:ext cx="3992797" cy="3206422"/>
            <a:chOff x="552088" y="2336438"/>
            <a:chExt cx="3992797" cy="3206422"/>
          </a:xfrm>
        </p:grpSpPr>
        <p:grpSp>
          <p:nvGrpSpPr>
            <p:cNvPr id="8" name="Group 7"/>
            <p:cNvGrpSpPr/>
            <p:nvPr/>
          </p:nvGrpSpPr>
          <p:grpSpPr>
            <a:xfrm>
              <a:off x="552088" y="2336438"/>
              <a:ext cx="3992797" cy="2645326"/>
              <a:chOff x="2421411" y="2359433"/>
              <a:chExt cx="3992797" cy="2645326"/>
            </a:xfrm>
          </p:grpSpPr>
          <p:sp>
            <p:nvSpPr>
              <p:cNvPr id="254" name="Oval 253"/>
              <p:cNvSpPr/>
              <p:nvPr/>
            </p:nvSpPr>
            <p:spPr>
              <a:xfrm>
                <a:off x="3145361" y="3170228"/>
                <a:ext cx="356395" cy="3343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7" name="Oval 256"/>
              <p:cNvSpPr/>
              <p:nvPr/>
            </p:nvSpPr>
            <p:spPr>
              <a:xfrm>
                <a:off x="5005254" y="3170228"/>
                <a:ext cx="356395" cy="3343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65" name="Oval 264"/>
              <p:cNvSpPr/>
              <p:nvPr/>
            </p:nvSpPr>
            <p:spPr>
              <a:xfrm>
                <a:off x="4047021" y="4223618"/>
                <a:ext cx="356395" cy="334303"/>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269" name="Straight Connector 268"/>
              <p:cNvCxnSpPr>
                <a:stCxn id="254" idx="6"/>
                <a:endCxn id="257" idx="2"/>
              </p:cNvCxnSpPr>
              <p:nvPr/>
            </p:nvCxnSpPr>
            <p:spPr>
              <a:xfrm>
                <a:off x="3501756" y="3337380"/>
                <a:ext cx="1503498" cy="0"/>
              </a:xfrm>
              <a:prstGeom prst="line">
                <a:avLst/>
              </a:prstGeom>
            </p:spPr>
            <p:style>
              <a:lnRef idx="1">
                <a:schemeClr val="dk1"/>
              </a:lnRef>
              <a:fillRef idx="0">
                <a:schemeClr val="dk1"/>
              </a:fillRef>
              <a:effectRef idx="0">
                <a:schemeClr val="dk1"/>
              </a:effectRef>
              <a:fontRef idx="minor">
                <a:schemeClr val="tx1"/>
              </a:fontRef>
            </p:style>
          </p:cxnSp>
          <p:cxnSp>
            <p:nvCxnSpPr>
              <p:cNvPr id="273" name="Straight Connector 272"/>
              <p:cNvCxnSpPr>
                <a:stCxn id="254" idx="4"/>
              </p:cNvCxnSpPr>
              <p:nvPr/>
            </p:nvCxnSpPr>
            <p:spPr>
              <a:xfrm>
                <a:off x="3323559" y="3504531"/>
                <a:ext cx="723462" cy="806575"/>
              </a:xfrm>
              <a:prstGeom prst="line">
                <a:avLst/>
              </a:prstGeom>
            </p:spPr>
            <p:style>
              <a:lnRef idx="1">
                <a:schemeClr val="dk1"/>
              </a:lnRef>
              <a:fillRef idx="0">
                <a:schemeClr val="dk1"/>
              </a:fillRef>
              <a:effectRef idx="0">
                <a:schemeClr val="dk1"/>
              </a:effectRef>
              <a:fontRef idx="minor">
                <a:schemeClr val="tx1"/>
              </a:fontRef>
            </p:style>
          </p:cxnSp>
          <p:cxnSp>
            <p:nvCxnSpPr>
              <p:cNvPr id="277" name="Straight Connector 276"/>
              <p:cNvCxnSpPr>
                <a:endCxn id="257" idx="4"/>
              </p:cNvCxnSpPr>
              <p:nvPr/>
            </p:nvCxnSpPr>
            <p:spPr>
              <a:xfrm flipV="1">
                <a:off x="4403416" y="3504531"/>
                <a:ext cx="780036" cy="806575"/>
              </a:xfrm>
              <a:prstGeom prst="line">
                <a:avLst/>
              </a:prstGeom>
            </p:spPr>
            <p:style>
              <a:lnRef idx="1">
                <a:schemeClr val="dk1"/>
              </a:lnRef>
              <a:fillRef idx="0">
                <a:schemeClr val="dk1"/>
              </a:fillRef>
              <a:effectRef idx="0">
                <a:schemeClr val="dk1"/>
              </a:effectRef>
              <a:fontRef idx="minor">
                <a:schemeClr val="tx1"/>
              </a:fontRef>
            </p:style>
          </p:cxnSp>
          <p:grpSp>
            <p:nvGrpSpPr>
              <p:cNvPr id="290" name="Group 289"/>
              <p:cNvGrpSpPr/>
              <p:nvPr/>
            </p:nvGrpSpPr>
            <p:grpSpPr>
              <a:xfrm>
                <a:off x="2646824" y="2889808"/>
                <a:ext cx="337948" cy="140853"/>
                <a:chOff x="3251352" y="4619695"/>
                <a:chExt cx="337948" cy="140853"/>
              </a:xfrm>
            </p:grpSpPr>
            <p:sp>
              <p:nvSpPr>
                <p:cNvPr id="296" name="Rectangle 295"/>
                <p:cNvSpPr/>
                <p:nvPr/>
              </p:nvSpPr>
              <p:spPr>
                <a:xfrm>
                  <a:off x="3251352" y="4619695"/>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97" name="Oval 296"/>
                <p:cNvSpPr/>
                <p:nvPr/>
              </p:nvSpPr>
              <p:spPr>
                <a:xfrm>
                  <a:off x="3269122"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98" name="Oval 297"/>
                <p:cNvSpPr/>
                <p:nvPr/>
              </p:nvSpPr>
              <p:spPr>
                <a:xfrm>
                  <a:off x="3380913" y="4649209"/>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0" name="Oval 299"/>
                <p:cNvSpPr/>
                <p:nvPr/>
              </p:nvSpPr>
              <p:spPr>
                <a:xfrm>
                  <a:off x="3497064"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16" name="Straight Arrow Connector 315"/>
              <p:cNvCxnSpPr>
                <a:stCxn id="296" idx="3"/>
                <a:endCxn id="254" idx="1"/>
              </p:cNvCxnSpPr>
              <p:nvPr/>
            </p:nvCxnSpPr>
            <p:spPr>
              <a:xfrm>
                <a:off x="2984772" y="2960235"/>
                <a:ext cx="212782" cy="258951"/>
              </a:xfrm>
              <a:prstGeom prst="straightConnector1">
                <a:avLst/>
              </a:prstGeom>
              <a:ln>
                <a:prstDash val="lgDash"/>
                <a:tailEnd type="none"/>
              </a:ln>
            </p:spPr>
            <p:style>
              <a:lnRef idx="1">
                <a:schemeClr val="dk1"/>
              </a:lnRef>
              <a:fillRef idx="0">
                <a:schemeClr val="dk1"/>
              </a:fillRef>
              <a:effectRef idx="0">
                <a:schemeClr val="dk1"/>
              </a:effectRef>
              <a:fontRef idx="minor">
                <a:schemeClr val="tx1"/>
              </a:fontRef>
            </p:style>
          </p:cxnSp>
          <p:grpSp>
            <p:nvGrpSpPr>
              <p:cNvPr id="317" name="Group 316"/>
              <p:cNvGrpSpPr/>
              <p:nvPr/>
            </p:nvGrpSpPr>
            <p:grpSpPr>
              <a:xfrm>
                <a:off x="2635194" y="3585040"/>
                <a:ext cx="337948" cy="140853"/>
                <a:chOff x="3251352" y="4619695"/>
                <a:chExt cx="337948" cy="140853"/>
              </a:xfrm>
            </p:grpSpPr>
            <p:sp>
              <p:nvSpPr>
                <p:cNvPr id="322" name="Rectangle 321"/>
                <p:cNvSpPr/>
                <p:nvPr/>
              </p:nvSpPr>
              <p:spPr>
                <a:xfrm>
                  <a:off x="3251352" y="4619695"/>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8" name="Oval 327"/>
                <p:cNvSpPr/>
                <p:nvPr/>
              </p:nvSpPr>
              <p:spPr>
                <a:xfrm>
                  <a:off x="3269122"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9" name="Oval 328"/>
                <p:cNvSpPr/>
                <p:nvPr/>
              </p:nvSpPr>
              <p:spPr>
                <a:xfrm>
                  <a:off x="3380913" y="4649209"/>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0" name="Oval 329"/>
                <p:cNvSpPr/>
                <p:nvPr/>
              </p:nvSpPr>
              <p:spPr>
                <a:xfrm>
                  <a:off x="3497064"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34" name="Straight Arrow Connector 333"/>
              <p:cNvCxnSpPr>
                <a:stCxn id="322" idx="3"/>
                <a:endCxn id="254" idx="3"/>
              </p:cNvCxnSpPr>
              <p:nvPr/>
            </p:nvCxnSpPr>
            <p:spPr>
              <a:xfrm flipV="1">
                <a:off x="2973142" y="3455573"/>
                <a:ext cx="224412" cy="199894"/>
              </a:xfrm>
              <a:prstGeom prst="straightConnector1">
                <a:avLst/>
              </a:prstGeom>
              <a:ln>
                <a:prstDash val="lgDash"/>
                <a:tailEnd type="none"/>
              </a:ln>
            </p:spPr>
            <p:style>
              <a:lnRef idx="1">
                <a:schemeClr val="dk1"/>
              </a:lnRef>
              <a:fillRef idx="0">
                <a:schemeClr val="dk1"/>
              </a:fillRef>
              <a:effectRef idx="0">
                <a:schemeClr val="dk1"/>
              </a:effectRef>
              <a:fontRef idx="minor">
                <a:schemeClr val="tx1"/>
              </a:fontRef>
            </p:style>
          </p:cxnSp>
          <p:grpSp>
            <p:nvGrpSpPr>
              <p:cNvPr id="335" name="Group 334"/>
              <p:cNvGrpSpPr/>
              <p:nvPr/>
            </p:nvGrpSpPr>
            <p:grpSpPr>
              <a:xfrm>
                <a:off x="5599478" y="2934503"/>
                <a:ext cx="337948" cy="140853"/>
                <a:chOff x="3251352" y="4619695"/>
                <a:chExt cx="337948" cy="140853"/>
              </a:xfrm>
            </p:grpSpPr>
            <p:sp>
              <p:nvSpPr>
                <p:cNvPr id="336" name="Rectangle 335"/>
                <p:cNvSpPr/>
                <p:nvPr/>
              </p:nvSpPr>
              <p:spPr>
                <a:xfrm>
                  <a:off x="3251352" y="4619695"/>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7" name="Oval 336"/>
                <p:cNvSpPr/>
                <p:nvPr/>
              </p:nvSpPr>
              <p:spPr>
                <a:xfrm>
                  <a:off x="3269122"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8" name="Oval 337"/>
                <p:cNvSpPr/>
                <p:nvPr/>
              </p:nvSpPr>
              <p:spPr>
                <a:xfrm>
                  <a:off x="3380913" y="4649209"/>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39" name="Oval 338"/>
                <p:cNvSpPr/>
                <p:nvPr/>
              </p:nvSpPr>
              <p:spPr>
                <a:xfrm>
                  <a:off x="3497064"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42" name="Straight Arrow Connector 341"/>
              <p:cNvCxnSpPr>
                <a:stCxn id="336" idx="1"/>
              </p:cNvCxnSpPr>
              <p:nvPr/>
            </p:nvCxnSpPr>
            <p:spPr>
              <a:xfrm flipH="1">
                <a:off x="5350232" y="3004930"/>
                <a:ext cx="249246" cy="214256"/>
              </a:xfrm>
              <a:prstGeom prst="straightConnector1">
                <a:avLst/>
              </a:prstGeom>
              <a:ln>
                <a:prstDash val="lgDash"/>
                <a:tailEnd type="none"/>
              </a:ln>
            </p:spPr>
            <p:style>
              <a:lnRef idx="1">
                <a:schemeClr val="dk1"/>
              </a:lnRef>
              <a:fillRef idx="0">
                <a:schemeClr val="dk1"/>
              </a:fillRef>
              <a:effectRef idx="0">
                <a:schemeClr val="dk1"/>
              </a:effectRef>
              <a:fontRef idx="minor">
                <a:schemeClr val="tx1"/>
              </a:fontRef>
            </p:style>
          </p:cxnSp>
          <p:grpSp>
            <p:nvGrpSpPr>
              <p:cNvPr id="343" name="Group 342"/>
              <p:cNvGrpSpPr/>
              <p:nvPr/>
            </p:nvGrpSpPr>
            <p:grpSpPr>
              <a:xfrm>
                <a:off x="5587848" y="3629735"/>
                <a:ext cx="337948" cy="140853"/>
                <a:chOff x="3251352" y="4619695"/>
                <a:chExt cx="337948" cy="140853"/>
              </a:xfrm>
            </p:grpSpPr>
            <p:sp>
              <p:nvSpPr>
                <p:cNvPr id="344" name="Rectangle 343"/>
                <p:cNvSpPr/>
                <p:nvPr/>
              </p:nvSpPr>
              <p:spPr>
                <a:xfrm>
                  <a:off x="3251352" y="4619695"/>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5" name="Oval 344"/>
                <p:cNvSpPr/>
                <p:nvPr/>
              </p:nvSpPr>
              <p:spPr>
                <a:xfrm>
                  <a:off x="3269122"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6" name="Oval 345"/>
                <p:cNvSpPr/>
                <p:nvPr/>
              </p:nvSpPr>
              <p:spPr>
                <a:xfrm>
                  <a:off x="3380913" y="4649209"/>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47" name="Oval 346"/>
                <p:cNvSpPr/>
                <p:nvPr/>
              </p:nvSpPr>
              <p:spPr>
                <a:xfrm>
                  <a:off x="3497064"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51" name="Straight Arrow Connector 350"/>
              <p:cNvCxnSpPr>
                <a:stCxn id="344" idx="1"/>
                <a:endCxn id="257" idx="5"/>
              </p:cNvCxnSpPr>
              <p:nvPr/>
            </p:nvCxnSpPr>
            <p:spPr>
              <a:xfrm flipH="1" flipV="1">
                <a:off x="5309456" y="3455573"/>
                <a:ext cx="278392" cy="244589"/>
              </a:xfrm>
              <a:prstGeom prst="straightConnector1">
                <a:avLst/>
              </a:prstGeom>
              <a:ln>
                <a:prstDash val="lgDash"/>
                <a:tailEnd type="none"/>
              </a:ln>
            </p:spPr>
            <p:style>
              <a:lnRef idx="1">
                <a:schemeClr val="dk1"/>
              </a:lnRef>
              <a:fillRef idx="0">
                <a:schemeClr val="dk1"/>
              </a:fillRef>
              <a:effectRef idx="0">
                <a:schemeClr val="dk1"/>
              </a:effectRef>
              <a:fontRef idx="minor">
                <a:schemeClr val="tx1"/>
              </a:fontRef>
            </p:style>
          </p:cxnSp>
          <p:grpSp>
            <p:nvGrpSpPr>
              <p:cNvPr id="352" name="Group 351"/>
              <p:cNvGrpSpPr/>
              <p:nvPr/>
            </p:nvGrpSpPr>
            <p:grpSpPr>
              <a:xfrm>
                <a:off x="3485092" y="4709836"/>
                <a:ext cx="337948" cy="140853"/>
                <a:chOff x="3251352" y="4619695"/>
                <a:chExt cx="337948" cy="140853"/>
              </a:xfrm>
            </p:grpSpPr>
            <p:sp>
              <p:nvSpPr>
                <p:cNvPr id="353" name="Rectangle 352"/>
                <p:cNvSpPr/>
                <p:nvPr/>
              </p:nvSpPr>
              <p:spPr>
                <a:xfrm>
                  <a:off x="3251352" y="4619695"/>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4" name="Oval 353"/>
                <p:cNvSpPr/>
                <p:nvPr/>
              </p:nvSpPr>
              <p:spPr>
                <a:xfrm>
                  <a:off x="3269122"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5" name="Oval 354"/>
                <p:cNvSpPr/>
                <p:nvPr/>
              </p:nvSpPr>
              <p:spPr>
                <a:xfrm>
                  <a:off x="3380913" y="4649209"/>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56" name="Oval 355"/>
                <p:cNvSpPr/>
                <p:nvPr/>
              </p:nvSpPr>
              <p:spPr>
                <a:xfrm>
                  <a:off x="3497064"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359" name="Group 358"/>
              <p:cNvGrpSpPr/>
              <p:nvPr/>
            </p:nvGrpSpPr>
            <p:grpSpPr>
              <a:xfrm>
                <a:off x="4629160" y="4680322"/>
                <a:ext cx="337948" cy="140853"/>
                <a:chOff x="3251352" y="4619695"/>
                <a:chExt cx="337948" cy="140853"/>
              </a:xfrm>
            </p:grpSpPr>
            <p:sp>
              <p:nvSpPr>
                <p:cNvPr id="360" name="Rectangle 359"/>
                <p:cNvSpPr/>
                <p:nvPr/>
              </p:nvSpPr>
              <p:spPr>
                <a:xfrm>
                  <a:off x="3251352" y="4619695"/>
                  <a:ext cx="337948" cy="140853"/>
                </a:xfrm>
                <a:prstGeom prst="rect">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1" name="Oval 360"/>
                <p:cNvSpPr/>
                <p:nvPr/>
              </p:nvSpPr>
              <p:spPr>
                <a:xfrm>
                  <a:off x="3269122"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2" name="Oval 361"/>
                <p:cNvSpPr/>
                <p:nvPr/>
              </p:nvSpPr>
              <p:spPr>
                <a:xfrm>
                  <a:off x="3380913" y="4649209"/>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63" name="Oval 362"/>
                <p:cNvSpPr/>
                <p:nvPr/>
              </p:nvSpPr>
              <p:spPr>
                <a:xfrm>
                  <a:off x="3497064" y="4646232"/>
                  <a:ext cx="71198" cy="73920"/>
                </a:xfrm>
                <a:prstGeom prst="ellipse">
                  <a:avLst/>
                </a:prstGeom>
                <a:solidFill>
                  <a:schemeClr val="bg1"/>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367" name="Straight Arrow Connector 366"/>
              <p:cNvCxnSpPr>
                <a:stCxn id="353" idx="0"/>
                <a:endCxn id="265" idx="2"/>
              </p:cNvCxnSpPr>
              <p:nvPr/>
            </p:nvCxnSpPr>
            <p:spPr>
              <a:xfrm flipV="1">
                <a:off x="3654066" y="4390770"/>
                <a:ext cx="392955" cy="319066"/>
              </a:xfrm>
              <a:prstGeom prst="straightConnector1">
                <a:avLst/>
              </a:prstGeom>
              <a:ln>
                <a:prstDash val="lgDash"/>
                <a:tailEnd type="none"/>
              </a:ln>
            </p:spPr>
            <p:style>
              <a:lnRef idx="1">
                <a:schemeClr val="dk1"/>
              </a:lnRef>
              <a:fillRef idx="0">
                <a:schemeClr val="dk1"/>
              </a:fillRef>
              <a:effectRef idx="0">
                <a:schemeClr val="dk1"/>
              </a:effectRef>
              <a:fontRef idx="minor">
                <a:schemeClr val="tx1"/>
              </a:fontRef>
            </p:style>
          </p:cxnSp>
          <p:cxnSp>
            <p:nvCxnSpPr>
              <p:cNvPr id="368" name="Straight Arrow Connector 367"/>
              <p:cNvCxnSpPr>
                <a:stCxn id="360" idx="0"/>
                <a:endCxn id="265" idx="6"/>
              </p:cNvCxnSpPr>
              <p:nvPr/>
            </p:nvCxnSpPr>
            <p:spPr>
              <a:xfrm flipH="1" flipV="1">
                <a:off x="4403416" y="4390770"/>
                <a:ext cx="394718" cy="289552"/>
              </a:xfrm>
              <a:prstGeom prst="straightConnector1">
                <a:avLst/>
              </a:prstGeom>
              <a:ln>
                <a:prstDash val="lgDash"/>
                <a:tailEnd type="none"/>
              </a:ln>
            </p:spPr>
            <p:style>
              <a:lnRef idx="1">
                <a:schemeClr val="dk1"/>
              </a:lnRef>
              <a:fillRef idx="0">
                <a:schemeClr val="dk1"/>
              </a:fillRef>
              <a:effectRef idx="0">
                <a:schemeClr val="dk1"/>
              </a:effectRef>
              <a:fontRef idx="minor">
                <a:schemeClr val="tx1"/>
              </a:fontRef>
            </p:style>
          </p:cxnSp>
          <p:grpSp>
            <p:nvGrpSpPr>
              <p:cNvPr id="416" name="Group 415"/>
              <p:cNvGrpSpPr/>
              <p:nvPr/>
            </p:nvGrpSpPr>
            <p:grpSpPr>
              <a:xfrm>
                <a:off x="3115033" y="3107105"/>
                <a:ext cx="773445" cy="400110"/>
                <a:chOff x="1364454" y="1471883"/>
                <a:chExt cx="773445" cy="400110"/>
              </a:xfrm>
            </p:grpSpPr>
            <p:sp>
              <p:nvSpPr>
                <p:cNvPr id="417" name="TextBox 416"/>
                <p:cNvSpPr txBox="1"/>
                <p:nvPr/>
              </p:nvSpPr>
              <p:spPr>
                <a:xfrm>
                  <a:off x="1364454" y="1471883"/>
                  <a:ext cx="773445" cy="400110"/>
                </a:xfrm>
                <a:prstGeom prst="rect">
                  <a:avLst/>
                </a:prstGeom>
                <a:noFill/>
              </p:spPr>
              <p:txBody>
                <a:bodyPr wrap="square" rtlCol="0">
                  <a:spAutoFit/>
                </a:bodyPr>
                <a:lstStyle/>
                <a:p>
                  <a:r>
                    <a:rPr lang="en-US" sz="2000" b="1" dirty="0" smtClean="0"/>
                    <a:t>y</a:t>
                  </a:r>
                  <a:r>
                    <a:rPr lang="en-US" sz="2000" b="1" baseline="-25000" dirty="0" smtClean="0"/>
                    <a:t>1</a:t>
                  </a:r>
                  <a:endParaRPr lang="en-US" sz="2000" b="1" baseline="-25000" dirty="0"/>
                </a:p>
              </p:txBody>
            </p:sp>
            <p:sp>
              <p:nvSpPr>
                <p:cNvPr id="418" name="TextBox 417"/>
                <p:cNvSpPr txBox="1"/>
                <p:nvPr/>
              </p:nvSpPr>
              <p:spPr>
                <a:xfrm>
                  <a:off x="1509889" y="1547875"/>
                  <a:ext cx="424736" cy="297517"/>
                </a:xfrm>
                <a:prstGeom prst="rect">
                  <a:avLst/>
                </a:prstGeom>
                <a:noFill/>
              </p:spPr>
              <p:txBody>
                <a:bodyPr wrap="square" rtlCol="0">
                  <a:spAutoFit/>
                </a:bodyPr>
                <a:lstStyle/>
                <a:p>
                  <a:r>
                    <a:rPr lang="en-US" sz="2000" baseline="30000" dirty="0" smtClean="0"/>
                    <a:t>1</a:t>
                  </a:r>
                  <a:endParaRPr lang="en-US" sz="2000" baseline="30000" dirty="0"/>
                </a:p>
              </p:txBody>
            </p:sp>
          </p:grpSp>
          <p:grpSp>
            <p:nvGrpSpPr>
              <p:cNvPr id="6" name="Group 5"/>
              <p:cNvGrpSpPr/>
              <p:nvPr/>
            </p:nvGrpSpPr>
            <p:grpSpPr>
              <a:xfrm>
                <a:off x="4974092" y="3117422"/>
                <a:ext cx="773445" cy="400110"/>
                <a:chOff x="7642834" y="2543585"/>
                <a:chExt cx="773445" cy="400110"/>
              </a:xfrm>
            </p:grpSpPr>
            <p:sp>
              <p:nvSpPr>
                <p:cNvPr id="411" name="TextBox 410"/>
                <p:cNvSpPr txBox="1"/>
                <p:nvPr/>
              </p:nvSpPr>
              <p:spPr>
                <a:xfrm>
                  <a:off x="7642834" y="2543585"/>
                  <a:ext cx="773445" cy="400110"/>
                </a:xfrm>
                <a:prstGeom prst="rect">
                  <a:avLst/>
                </a:prstGeom>
                <a:noFill/>
              </p:spPr>
              <p:txBody>
                <a:bodyPr wrap="square" rtlCol="0">
                  <a:spAutoFit/>
                </a:bodyPr>
                <a:lstStyle/>
                <a:p>
                  <a:r>
                    <a:rPr lang="en-US" sz="2000" b="1" dirty="0" smtClean="0"/>
                    <a:t>y</a:t>
                  </a:r>
                  <a:r>
                    <a:rPr lang="en-US" sz="2000" b="1" baseline="-25000" dirty="0"/>
                    <a:t>2</a:t>
                  </a:r>
                </a:p>
              </p:txBody>
            </p:sp>
            <p:sp>
              <p:nvSpPr>
                <p:cNvPr id="412" name="TextBox 411"/>
                <p:cNvSpPr txBox="1"/>
                <p:nvPr/>
              </p:nvSpPr>
              <p:spPr>
                <a:xfrm>
                  <a:off x="7761754" y="2569192"/>
                  <a:ext cx="424736" cy="297517"/>
                </a:xfrm>
                <a:prstGeom prst="rect">
                  <a:avLst/>
                </a:prstGeom>
                <a:noFill/>
              </p:spPr>
              <p:txBody>
                <a:bodyPr wrap="square" rtlCol="0">
                  <a:spAutoFit/>
                </a:bodyPr>
                <a:lstStyle/>
                <a:p>
                  <a:r>
                    <a:rPr lang="en-US" sz="2000" baseline="30000" dirty="0"/>
                    <a:t>1</a:t>
                  </a:r>
                </a:p>
              </p:txBody>
            </p:sp>
          </p:grpSp>
          <p:grpSp>
            <p:nvGrpSpPr>
              <p:cNvPr id="404" name="Group 403"/>
              <p:cNvGrpSpPr/>
              <p:nvPr/>
            </p:nvGrpSpPr>
            <p:grpSpPr>
              <a:xfrm>
                <a:off x="4027875" y="4158299"/>
                <a:ext cx="773445" cy="400110"/>
                <a:chOff x="1364454" y="1471883"/>
                <a:chExt cx="773445" cy="400110"/>
              </a:xfrm>
            </p:grpSpPr>
            <p:sp>
              <p:nvSpPr>
                <p:cNvPr id="405" name="TextBox 404"/>
                <p:cNvSpPr txBox="1"/>
                <p:nvPr/>
              </p:nvSpPr>
              <p:spPr>
                <a:xfrm>
                  <a:off x="1364454" y="1471883"/>
                  <a:ext cx="773445" cy="400110"/>
                </a:xfrm>
                <a:prstGeom prst="rect">
                  <a:avLst/>
                </a:prstGeom>
                <a:noFill/>
              </p:spPr>
              <p:txBody>
                <a:bodyPr wrap="square" rtlCol="0">
                  <a:spAutoFit/>
                </a:bodyPr>
                <a:lstStyle/>
                <a:p>
                  <a:r>
                    <a:rPr lang="en-US" sz="2000" b="1" dirty="0" smtClean="0"/>
                    <a:t>y</a:t>
                  </a:r>
                  <a:r>
                    <a:rPr lang="en-US" sz="2000" b="1" baseline="-25000" dirty="0" smtClean="0"/>
                    <a:t>1</a:t>
                  </a:r>
                  <a:endParaRPr lang="en-US" sz="2000" b="1" baseline="-25000" dirty="0"/>
                </a:p>
              </p:txBody>
            </p:sp>
            <p:sp>
              <p:nvSpPr>
                <p:cNvPr id="406" name="TextBox 405"/>
                <p:cNvSpPr txBox="1"/>
                <p:nvPr/>
              </p:nvSpPr>
              <p:spPr>
                <a:xfrm>
                  <a:off x="1509889" y="1547875"/>
                  <a:ext cx="424736" cy="297517"/>
                </a:xfrm>
                <a:prstGeom prst="rect">
                  <a:avLst/>
                </a:prstGeom>
                <a:noFill/>
              </p:spPr>
              <p:txBody>
                <a:bodyPr wrap="square" rtlCol="0">
                  <a:spAutoFit/>
                </a:bodyPr>
                <a:lstStyle/>
                <a:p>
                  <a:r>
                    <a:rPr lang="en-US" sz="2000" baseline="30000" dirty="0"/>
                    <a:t>2</a:t>
                  </a:r>
                </a:p>
              </p:txBody>
            </p:sp>
          </p:grpSp>
          <p:grpSp>
            <p:nvGrpSpPr>
              <p:cNvPr id="374" name="Group 373"/>
              <p:cNvGrpSpPr/>
              <p:nvPr/>
            </p:nvGrpSpPr>
            <p:grpSpPr>
              <a:xfrm>
                <a:off x="5516838" y="2428143"/>
                <a:ext cx="773445" cy="461665"/>
                <a:chOff x="5530807" y="5937194"/>
                <a:chExt cx="773445" cy="461665"/>
              </a:xfrm>
            </p:grpSpPr>
            <p:sp>
              <p:nvSpPr>
                <p:cNvPr id="395" name="TextBox 394"/>
                <p:cNvSpPr txBox="1"/>
                <p:nvPr/>
              </p:nvSpPr>
              <p:spPr>
                <a:xfrm>
                  <a:off x="5640578" y="6009384"/>
                  <a:ext cx="383112" cy="338554"/>
                </a:xfrm>
                <a:prstGeom prst="rect">
                  <a:avLst/>
                </a:prstGeom>
                <a:noFill/>
              </p:spPr>
              <p:txBody>
                <a:bodyPr wrap="square" rtlCol="0">
                  <a:spAutoFit/>
                </a:bodyPr>
                <a:lstStyle/>
                <a:p>
                  <a:r>
                    <a:rPr lang="en-US" sz="2400" baseline="30000" dirty="0" smtClean="0"/>
                    <a:t>1</a:t>
                  </a:r>
                  <a:endParaRPr lang="en-US" sz="2400" baseline="30000" dirty="0"/>
                </a:p>
              </p:txBody>
            </p:sp>
            <p:sp>
              <p:nvSpPr>
                <p:cNvPr id="396" name="TextBox 395"/>
                <p:cNvSpPr txBox="1"/>
                <p:nvPr/>
              </p:nvSpPr>
              <p:spPr>
                <a:xfrm>
                  <a:off x="5530807" y="5937194"/>
                  <a:ext cx="773445" cy="461665"/>
                </a:xfrm>
                <a:prstGeom prst="rect">
                  <a:avLst/>
                </a:prstGeom>
                <a:noFill/>
              </p:spPr>
              <p:txBody>
                <a:bodyPr wrap="square" rtlCol="0">
                  <a:spAutoFit/>
                </a:bodyPr>
                <a:lstStyle/>
                <a:p>
                  <a:r>
                    <a:rPr lang="en-US" sz="2400" b="1" dirty="0"/>
                    <a:t>z</a:t>
                  </a:r>
                  <a:r>
                    <a:rPr lang="en-US" sz="2400" b="1" baseline="-25000" dirty="0" smtClean="0"/>
                    <a:t>2</a:t>
                  </a:r>
                  <a:endParaRPr lang="en-US" sz="2400" b="1" baseline="-25000" dirty="0"/>
                </a:p>
              </p:txBody>
            </p:sp>
            <p:cxnSp>
              <p:nvCxnSpPr>
                <p:cNvPr id="397" name="Straight Arrow Connector 396"/>
                <p:cNvCxnSpPr/>
                <p:nvPr/>
              </p:nvCxnSpPr>
              <p:spPr>
                <a:xfrm>
                  <a:off x="5625289" y="5979526"/>
                  <a:ext cx="179917"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nvGrpSpPr>
              <p:cNvPr id="375" name="Group 374"/>
              <p:cNvGrpSpPr/>
              <p:nvPr/>
            </p:nvGrpSpPr>
            <p:grpSpPr>
              <a:xfrm>
                <a:off x="2424109" y="3828429"/>
                <a:ext cx="773445" cy="461665"/>
                <a:chOff x="5530807" y="5937194"/>
                <a:chExt cx="773445" cy="461665"/>
              </a:xfrm>
            </p:grpSpPr>
            <p:sp>
              <p:nvSpPr>
                <p:cNvPr id="392" name="TextBox 391"/>
                <p:cNvSpPr txBox="1"/>
                <p:nvPr/>
              </p:nvSpPr>
              <p:spPr>
                <a:xfrm>
                  <a:off x="5640578" y="6009384"/>
                  <a:ext cx="383112" cy="338554"/>
                </a:xfrm>
                <a:prstGeom prst="rect">
                  <a:avLst/>
                </a:prstGeom>
                <a:noFill/>
              </p:spPr>
              <p:txBody>
                <a:bodyPr wrap="square" rtlCol="0">
                  <a:spAutoFit/>
                </a:bodyPr>
                <a:lstStyle/>
                <a:p>
                  <a:r>
                    <a:rPr lang="en-US" sz="2400" baseline="30000" dirty="0" smtClean="0"/>
                    <a:t>1</a:t>
                  </a:r>
                  <a:endParaRPr lang="en-US" sz="2400" baseline="30000" dirty="0"/>
                </a:p>
              </p:txBody>
            </p:sp>
            <p:sp>
              <p:nvSpPr>
                <p:cNvPr id="393" name="TextBox 392"/>
                <p:cNvSpPr txBox="1"/>
                <p:nvPr/>
              </p:nvSpPr>
              <p:spPr>
                <a:xfrm>
                  <a:off x="5530807" y="5937194"/>
                  <a:ext cx="773445" cy="461665"/>
                </a:xfrm>
                <a:prstGeom prst="rect">
                  <a:avLst/>
                </a:prstGeom>
                <a:noFill/>
              </p:spPr>
              <p:txBody>
                <a:bodyPr wrap="square" rtlCol="0">
                  <a:spAutoFit/>
                </a:bodyPr>
                <a:lstStyle/>
                <a:p>
                  <a:r>
                    <a:rPr lang="en-US" sz="2400" b="1" dirty="0" smtClean="0"/>
                    <a:t>z</a:t>
                  </a:r>
                  <a:r>
                    <a:rPr lang="en-US" sz="2400" b="1" baseline="-25000" dirty="0"/>
                    <a:t>1</a:t>
                  </a:r>
                </a:p>
              </p:txBody>
            </p:sp>
            <p:cxnSp>
              <p:nvCxnSpPr>
                <p:cNvPr id="394" name="Straight Arrow Connector 393"/>
                <p:cNvCxnSpPr/>
                <p:nvPr/>
              </p:nvCxnSpPr>
              <p:spPr>
                <a:xfrm>
                  <a:off x="5625289" y="5979526"/>
                  <a:ext cx="179917"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nvGrpSpPr>
              <p:cNvPr id="376" name="Group 375"/>
              <p:cNvGrpSpPr/>
              <p:nvPr/>
            </p:nvGrpSpPr>
            <p:grpSpPr>
              <a:xfrm>
                <a:off x="5060115" y="4449489"/>
                <a:ext cx="773445" cy="461665"/>
                <a:chOff x="7493499" y="5206075"/>
                <a:chExt cx="773445" cy="461665"/>
              </a:xfrm>
            </p:grpSpPr>
            <p:sp>
              <p:nvSpPr>
                <p:cNvPr id="389" name="TextBox 388"/>
                <p:cNvSpPr txBox="1"/>
                <p:nvPr/>
              </p:nvSpPr>
              <p:spPr>
                <a:xfrm>
                  <a:off x="7615417" y="5276623"/>
                  <a:ext cx="383112" cy="338554"/>
                </a:xfrm>
                <a:prstGeom prst="rect">
                  <a:avLst/>
                </a:prstGeom>
                <a:noFill/>
              </p:spPr>
              <p:txBody>
                <a:bodyPr wrap="square" rtlCol="0">
                  <a:spAutoFit/>
                </a:bodyPr>
                <a:lstStyle/>
                <a:p>
                  <a:r>
                    <a:rPr lang="en-US" sz="2400" baseline="30000" dirty="0"/>
                    <a:t>2</a:t>
                  </a:r>
                </a:p>
              </p:txBody>
            </p:sp>
            <p:sp>
              <p:nvSpPr>
                <p:cNvPr id="390" name="TextBox 389"/>
                <p:cNvSpPr txBox="1"/>
                <p:nvPr/>
              </p:nvSpPr>
              <p:spPr>
                <a:xfrm>
                  <a:off x="7493499" y="5206075"/>
                  <a:ext cx="773445" cy="461665"/>
                </a:xfrm>
                <a:prstGeom prst="rect">
                  <a:avLst/>
                </a:prstGeom>
                <a:noFill/>
              </p:spPr>
              <p:txBody>
                <a:bodyPr wrap="square" rtlCol="0">
                  <a:spAutoFit/>
                </a:bodyPr>
                <a:lstStyle/>
                <a:p>
                  <a:r>
                    <a:rPr lang="en-US" sz="2400" b="1" dirty="0" smtClean="0"/>
                    <a:t>z</a:t>
                  </a:r>
                  <a:r>
                    <a:rPr lang="en-US" sz="2400" b="1" baseline="-25000" dirty="0" smtClean="0"/>
                    <a:t>1</a:t>
                  </a:r>
                  <a:endParaRPr lang="en-US" sz="2400" b="1" baseline="-25000" dirty="0"/>
                </a:p>
              </p:txBody>
            </p:sp>
            <p:cxnSp>
              <p:nvCxnSpPr>
                <p:cNvPr id="391" name="Straight Arrow Connector 390"/>
                <p:cNvCxnSpPr/>
                <p:nvPr/>
              </p:nvCxnSpPr>
              <p:spPr>
                <a:xfrm>
                  <a:off x="7603699" y="5212302"/>
                  <a:ext cx="179917"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nvGrpSpPr>
              <p:cNvPr id="377" name="Group 376"/>
              <p:cNvGrpSpPr/>
              <p:nvPr/>
            </p:nvGrpSpPr>
            <p:grpSpPr>
              <a:xfrm>
                <a:off x="2421411" y="2359433"/>
                <a:ext cx="773445" cy="461665"/>
                <a:chOff x="5530807" y="5937194"/>
                <a:chExt cx="773445" cy="461665"/>
              </a:xfrm>
            </p:grpSpPr>
            <p:sp>
              <p:nvSpPr>
                <p:cNvPr id="386" name="TextBox 385"/>
                <p:cNvSpPr txBox="1"/>
                <p:nvPr/>
              </p:nvSpPr>
              <p:spPr>
                <a:xfrm>
                  <a:off x="5640578" y="6009384"/>
                  <a:ext cx="383112" cy="338554"/>
                </a:xfrm>
                <a:prstGeom prst="rect">
                  <a:avLst/>
                </a:prstGeom>
                <a:noFill/>
              </p:spPr>
              <p:txBody>
                <a:bodyPr wrap="square" rtlCol="0">
                  <a:spAutoFit/>
                </a:bodyPr>
                <a:lstStyle/>
                <a:p>
                  <a:r>
                    <a:rPr lang="en-US" sz="2400" baseline="30000" dirty="0" smtClean="0"/>
                    <a:t>1</a:t>
                  </a:r>
                  <a:endParaRPr lang="en-US" sz="2400" baseline="30000" dirty="0"/>
                </a:p>
              </p:txBody>
            </p:sp>
            <p:sp>
              <p:nvSpPr>
                <p:cNvPr id="387" name="TextBox 386"/>
                <p:cNvSpPr txBox="1"/>
                <p:nvPr/>
              </p:nvSpPr>
              <p:spPr>
                <a:xfrm>
                  <a:off x="5530807" y="5937194"/>
                  <a:ext cx="773445" cy="461665"/>
                </a:xfrm>
                <a:prstGeom prst="rect">
                  <a:avLst/>
                </a:prstGeom>
                <a:noFill/>
              </p:spPr>
              <p:txBody>
                <a:bodyPr wrap="square" rtlCol="0">
                  <a:spAutoFit/>
                </a:bodyPr>
                <a:lstStyle/>
                <a:p>
                  <a:r>
                    <a:rPr lang="en-US" sz="2400" b="1" dirty="0" smtClean="0"/>
                    <a:t>z</a:t>
                  </a:r>
                  <a:r>
                    <a:rPr lang="en-US" sz="2400" b="1" baseline="-25000" dirty="0"/>
                    <a:t>1</a:t>
                  </a:r>
                </a:p>
              </p:txBody>
            </p:sp>
            <p:cxnSp>
              <p:nvCxnSpPr>
                <p:cNvPr id="388" name="Straight Arrow Connector 387"/>
                <p:cNvCxnSpPr/>
                <p:nvPr/>
              </p:nvCxnSpPr>
              <p:spPr>
                <a:xfrm flipH="1">
                  <a:off x="5588623" y="6023274"/>
                  <a:ext cx="212450"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nvGrpSpPr>
              <p:cNvPr id="378" name="Group 377"/>
              <p:cNvGrpSpPr/>
              <p:nvPr/>
            </p:nvGrpSpPr>
            <p:grpSpPr>
              <a:xfrm>
                <a:off x="5640763" y="3775514"/>
                <a:ext cx="773445" cy="461665"/>
                <a:chOff x="5530807" y="5937194"/>
                <a:chExt cx="773445" cy="461665"/>
              </a:xfrm>
            </p:grpSpPr>
            <p:sp>
              <p:nvSpPr>
                <p:cNvPr id="383" name="TextBox 382"/>
                <p:cNvSpPr txBox="1"/>
                <p:nvPr/>
              </p:nvSpPr>
              <p:spPr>
                <a:xfrm>
                  <a:off x="5640578" y="6009384"/>
                  <a:ext cx="383112" cy="338554"/>
                </a:xfrm>
                <a:prstGeom prst="rect">
                  <a:avLst/>
                </a:prstGeom>
                <a:noFill/>
              </p:spPr>
              <p:txBody>
                <a:bodyPr wrap="square" rtlCol="0">
                  <a:spAutoFit/>
                </a:bodyPr>
                <a:lstStyle/>
                <a:p>
                  <a:r>
                    <a:rPr lang="en-US" sz="2400" baseline="30000" dirty="0" smtClean="0"/>
                    <a:t>1</a:t>
                  </a:r>
                  <a:endParaRPr lang="en-US" sz="2400" baseline="30000" dirty="0"/>
                </a:p>
              </p:txBody>
            </p:sp>
            <p:sp>
              <p:nvSpPr>
                <p:cNvPr id="384" name="TextBox 383"/>
                <p:cNvSpPr txBox="1"/>
                <p:nvPr/>
              </p:nvSpPr>
              <p:spPr>
                <a:xfrm>
                  <a:off x="5530807" y="5937194"/>
                  <a:ext cx="773445" cy="461665"/>
                </a:xfrm>
                <a:prstGeom prst="rect">
                  <a:avLst/>
                </a:prstGeom>
                <a:noFill/>
              </p:spPr>
              <p:txBody>
                <a:bodyPr wrap="square" rtlCol="0">
                  <a:spAutoFit/>
                </a:bodyPr>
                <a:lstStyle/>
                <a:p>
                  <a:r>
                    <a:rPr lang="en-US" sz="2400" b="1" dirty="0" smtClean="0"/>
                    <a:t>z</a:t>
                  </a:r>
                  <a:r>
                    <a:rPr lang="en-US" sz="2400" b="1" baseline="-25000" dirty="0" smtClean="0"/>
                    <a:t>2</a:t>
                  </a:r>
                  <a:endParaRPr lang="en-US" sz="2400" b="1" baseline="-25000" dirty="0"/>
                </a:p>
              </p:txBody>
            </p:sp>
            <p:cxnSp>
              <p:nvCxnSpPr>
                <p:cNvPr id="385" name="Straight Arrow Connector 384"/>
                <p:cNvCxnSpPr/>
                <p:nvPr/>
              </p:nvCxnSpPr>
              <p:spPr>
                <a:xfrm flipH="1">
                  <a:off x="5588623" y="6023274"/>
                  <a:ext cx="212450"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nvGrpSpPr>
              <p:cNvPr id="379" name="Group 378"/>
              <p:cNvGrpSpPr/>
              <p:nvPr/>
            </p:nvGrpSpPr>
            <p:grpSpPr>
              <a:xfrm>
                <a:off x="3083248" y="4543094"/>
                <a:ext cx="773445" cy="461665"/>
                <a:chOff x="7507015" y="1308889"/>
                <a:chExt cx="773445" cy="461665"/>
              </a:xfrm>
            </p:grpSpPr>
            <p:sp>
              <p:nvSpPr>
                <p:cNvPr id="380" name="TextBox 379"/>
                <p:cNvSpPr txBox="1"/>
                <p:nvPr/>
              </p:nvSpPr>
              <p:spPr>
                <a:xfrm>
                  <a:off x="7630669" y="1386221"/>
                  <a:ext cx="383112" cy="338554"/>
                </a:xfrm>
                <a:prstGeom prst="rect">
                  <a:avLst/>
                </a:prstGeom>
                <a:noFill/>
              </p:spPr>
              <p:txBody>
                <a:bodyPr wrap="square" rtlCol="0">
                  <a:spAutoFit/>
                </a:bodyPr>
                <a:lstStyle/>
                <a:p>
                  <a:r>
                    <a:rPr lang="en-US" sz="2400" baseline="30000" dirty="0"/>
                    <a:t>2</a:t>
                  </a:r>
                </a:p>
              </p:txBody>
            </p:sp>
            <p:sp>
              <p:nvSpPr>
                <p:cNvPr id="381" name="TextBox 380"/>
                <p:cNvSpPr txBox="1"/>
                <p:nvPr/>
              </p:nvSpPr>
              <p:spPr>
                <a:xfrm>
                  <a:off x="7507015" y="1308889"/>
                  <a:ext cx="773445" cy="461665"/>
                </a:xfrm>
                <a:prstGeom prst="rect">
                  <a:avLst/>
                </a:prstGeom>
                <a:noFill/>
              </p:spPr>
              <p:txBody>
                <a:bodyPr wrap="square" rtlCol="0">
                  <a:spAutoFit/>
                </a:bodyPr>
                <a:lstStyle/>
                <a:p>
                  <a:r>
                    <a:rPr lang="en-US" sz="2400" b="1" dirty="0" smtClean="0"/>
                    <a:t>z</a:t>
                  </a:r>
                  <a:r>
                    <a:rPr lang="en-US" sz="2400" b="1" baseline="-25000" dirty="0" smtClean="0"/>
                    <a:t>1</a:t>
                  </a:r>
                  <a:endParaRPr lang="en-US" sz="2400" b="1" baseline="-25000" dirty="0"/>
                </a:p>
              </p:txBody>
            </p:sp>
            <p:cxnSp>
              <p:nvCxnSpPr>
                <p:cNvPr id="382" name="Straight Arrow Connector 381"/>
                <p:cNvCxnSpPr/>
                <p:nvPr/>
              </p:nvCxnSpPr>
              <p:spPr>
                <a:xfrm flipH="1">
                  <a:off x="7576852" y="1358366"/>
                  <a:ext cx="212450" cy="0"/>
                </a:xfrm>
                <a:prstGeom prst="straightConnector1">
                  <a:avLst/>
                </a:prstGeom>
                <a:ln w="1524" cmpd="sng">
                  <a:prstDash val="solid"/>
                  <a:tailEnd type="triangle"/>
                </a:ln>
              </p:spPr>
              <p:style>
                <a:lnRef idx="2">
                  <a:schemeClr val="dk1"/>
                </a:lnRef>
                <a:fillRef idx="0">
                  <a:schemeClr val="dk1"/>
                </a:fillRef>
                <a:effectRef idx="1">
                  <a:schemeClr val="dk1"/>
                </a:effectRef>
                <a:fontRef idx="minor">
                  <a:schemeClr val="tx1"/>
                </a:fontRef>
              </p:style>
            </p:cxnSp>
          </p:grpSp>
        </p:grpSp>
        <p:sp>
          <p:nvSpPr>
            <p:cNvPr id="5" name="TextBox 4"/>
            <p:cNvSpPr txBox="1"/>
            <p:nvPr/>
          </p:nvSpPr>
          <p:spPr>
            <a:xfrm>
              <a:off x="913202" y="5173528"/>
              <a:ext cx="2934884" cy="369332"/>
            </a:xfrm>
            <a:prstGeom prst="rect">
              <a:avLst/>
            </a:prstGeom>
            <a:noFill/>
          </p:spPr>
          <p:txBody>
            <a:bodyPr wrap="square" rtlCol="0">
              <a:spAutoFit/>
            </a:bodyPr>
            <a:lstStyle/>
            <a:p>
              <a:r>
                <a:rPr lang="en-US" dirty="0" smtClean="0"/>
                <a:t>Fully-connected graph</a:t>
              </a:r>
              <a:endParaRPr lang="en-US" dirty="0"/>
            </a:p>
          </p:txBody>
        </p:sp>
      </p:grpSp>
      <p:sp>
        <p:nvSpPr>
          <p:cNvPr id="162" name="TextBox 161"/>
          <p:cNvSpPr txBox="1"/>
          <p:nvPr/>
        </p:nvSpPr>
        <p:spPr>
          <a:xfrm>
            <a:off x="2050704" y="5698144"/>
            <a:ext cx="6673314" cy="369332"/>
          </a:xfrm>
          <a:prstGeom prst="rect">
            <a:avLst/>
          </a:prstGeom>
          <a:noFill/>
        </p:spPr>
        <p:txBody>
          <a:bodyPr wrap="square" rtlCol="0">
            <a:spAutoFit/>
          </a:bodyPr>
          <a:lstStyle/>
          <a:p>
            <a:pPr marL="285750" indent="-285750">
              <a:buFont typeface="Arial"/>
              <a:buChar char="•"/>
            </a:pPr>
            <a:r>
              <a:rPr lang="en-US" dirty="0" smtClean="0"/>
              <a:t>Experimented with </a:t>
            </a:r>
            <a:r>
              <a:rPr lang="en-US" dirty="0" smtClean="0"/>
              <a:t>various graph structures</a:t>
            </a:r>
            <a:endParaRPr lang="en-US" dirty="0"/>
          </a:p>
        </p:txBody>
      </p:sp>
    </p:spTree>
    <p:extLst>
      <p:ext uri="{BB962C8B-B14F-4D97-AF65-F5344CB8AC3E}">
        <p14:creationId xmlns:p14="http://schemas.microsoft.com/office/powerpoint/2010/main" val="392868714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12757" y="232440"/>
            <a:ext cx="7916326" cy="797287"/>
          </a:xfrm>
        </p:spPr>
        <p:txBody>
          <a:bodyPr>
            <a:normAutofit/>
          </a:bodyPr>
          <a:lstStyle/>
          <a:p>
            <a:r>
              <a:rPr lang="en-US" dirty="0" smtClean="0"/>
              <a:t> Conditional Structured Model</a:t>
            </a:r>
            <a:endParaRPr lang="en-US" dirty="0"/>
          </a:p>
        </p:txBody>
      </p:sp>
      <p:sp>
        <p:nvSpPr>
          <p:cNvPr id="20" name="Slide Number Placeholder 19"/>
          <p:cNvSpPr>
            <a:spLocks noGrp="1"/>
          </p:cNvSpPr>
          <p:nvPr>
            <p:ph type="sldNum" sz="quarter" idx="15"/>
          </p:nvPr>
        </p:nvSpPr>
        <p:spPr>
          <a:xfrm>
            <a:off x="7010400" y="6492875"/>
            <a:ext cx="2133600" cy="365125"/>
          </a:xfrm>
        </p:spPr>
        <p:txBody>
          <a:bodyPr/>
          <a:lstStyle/>
          <a:p>
            <a:fld id="{632BBD8B-2315-4A46-BEF8-6475F9DCBCE4}" type="slidenum">
              <a:rPr lang="en-US" smtClean="0"/>
              <a:t>8</a:t>
            </a:fld>
            <a:endParaRPr lang="en-US" dirty="0"/>
          </a:p>
        </p:txBody>
      </p:sp>
      <p:grpSp>
        <p:nvGrpSpPr>
          <p:cNvPr id="14" name="Group 13"/>
          <p:cNvGrpSpPr/>
          <p:nvPr/>
        </p:nvGrpSpPr>
        <p:grpSpPr>
          <a:xfrm>
            <a:off x="1739956" y="1674137"/>
            <a:ext cx="3947663" cy="2729706"/>
            <a:chOff x="2213290" y="1194483"/>
            <a:chExt cx="4201587" cy="2943031"/>
          </a:xfrm>
        </p:grpSpPr>
        <p:grpSp>
          <p:nvGrpSpPr>
            <p:cNvPr id="13" name="Group 12"/>
            <p:cNvGrpSpPr/>
            <p:nvPr/>
          </p:nvGrpSpPr>
          <p:grpSpPr>
            <a:xfrm>
              <a:off x="3584878" y="1194483"/>
              <a:ext cx="2829999" cy="2943031"/>
              <a:chOff x="1470158" y="3934847"/>
              <a:chExt cx="2829999" cy="2943031"/>
            </a:xfrm>
          </p:grpSpPr>
          <p:grpSp>
            <p:nvGrpSpPr>
              <p:cNvPr id="24" name="Group 23"/>
              <p:cNvGrpSpPr/>
              <p:nvPr/>
            </p:nvGrpSpPr>
            <p:grpSpPr>
              <a:xfrm>
                <a:off x="1491331" y="4962303"/>
                <a:ext cx="2808826" cy="1915575"/>
                <a:chOff x="4963584" y="2643729"/>
                <a:chExt cx="2808826" cy="1915575"/>
              </a:xfrm>
            </p:grpSpPr>
            <p:sp>
              <p:nvSpPr>
                <p:cNvPr id="25" name="Oval 24"/>
                <p:cNvSpPr/>
                <p:nvPr/>
              </p:nvSpPr>
              <p:spPr>
                <a:xfrm>
                  <a:off x="4963584" y="3613152"/>
                  <a:ext cx="571500" cy="571500"/>
                </a:xfrm>
                <a:prstGeom prst="ellipse">
                  <a:avLst/>
                </a:prstGeom>
                <a:solidFill>
                  <a:schemeClr val="tx1">
                    <a:lumMod val="50000"/>
                    <a:lumOff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z</a:t>
                  </a:r>
                  <a:r>
                    <a:rPr lang="en-US" baseline="-25000" dirty="0" err="1" smtClean="0"/>
                    <a:t>i</a:t>
                  </a:r>
                  <a:endParaRPr lang="en-US" baseline="-25000" dirty="0"/>
                </a:p>
              </p:txBody>
            </p:sp>
            <p:sp>
              <p:nvSpPr>
                <p:cNvPr id="26" name="Oval 25"/>
                <p:cNvSpPr/>
                <p:nvPr/>
              </p:nvSpPr>
              <p:spPr>
                <a:xfrm>
                  <a:off x="6343659" y="3987804"/>
                  <a:ext cx="571500" cy="571500"/>
                </a:xfrm>
                <a:prstGeom prst="ellipse">
                  <a:avLst/>
                </a:prstGeom>
                <a:solidFill>
                  <a:schemeClr val="tx1">
                    <a:lumMod val="50000"/>
                    <a:lumOff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z</a:t>
                  </a:r>
                  <a:r>
                    <a:rPr lang="en-US" baseline="-25000" dirty="0" err="1" smtClean="0"/>
                    <a:t>k</a:t>
                  </a:r>
                  <a:endParaRPr lang="en-US" baseline="-25000" dirty="0"/>
                </a:p>
              </p:txBody>
            </p:sp>
            <p:sp>
              <p:nvSpPr>
                <p:cNvPr id="28" name="Oval 27"/>
                <p:cNvSpPr/>
                <p:nvPr/>
              </p:nvSpPr>
              <p:spPr>
                <a:xfrm>
                  <a:off x="7200910" y="2643729"/>
                  <a:ext cx="571500" cy="571500"/>
                </a:xfrm>
                <a:prstGeom prst="ellipse">
                  <a:avLst/>
                </a:prstGeom>
                <a:solidFill>
                  <a:schemeClr val="tx1">
                    <a:lumMod val="50000"/>
                    <a:lumOff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z</a:t>
                  </a:r>
                  <a:r>
                    <a:rPr lang="en-US" baseline="-25000" dirty="0" err="1" smtClean="0"/>
                    <a:t>j</a:t>
                  </a:r>
                  <a:endParaRPr lang="en-US" baseline="-25000" dirty="0"/>
                </a:p>
              </p:txBody>
            </p:sp>
          </p:grpSp>
          <p:grpSp>
            <p:nvGrpSpPr>
              <p:cNvPr id="29" name="Group 28"/>
              <p:cNvGrpSpPr/>
              <p:nvPr/>
            </p:nvGrpSpPr>
            <p:grpSpPr>
              <a:xfrm>
                <a:off x="1470158" y="3934847"/>
                <a:ext cx="2776040" cy="2384469"/>
                <a:chOff x="4042856" y="2862713"/>
                <a:chExt cx="2776040" cy="2384469"/>
              </a:xfrm>
            </p:grpSpPr>
            <p:sp>
              <p:nvSpPr>
                <p:cNvPr id="31" name="Oval 30"/>
                <p:cNvSpPr/>
                <p:nvPr/>
              </p:nvSpPr>
              <p:spPr>
                <a:xfrm>
                  <a:off x="4042856" y="3841717"/>
                  <a:ext cx="571500" cy="5715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solidFill>
                        <a:schemeClr val="tx1"/>
                      </a:solidFill>
                    </a:rPr>
                    <a:t>y</a:t>
                  </a:r>
                  <a:r>
                    <a:rPr lang="en-US" baseline="-25000" dirty="0" err="1" smtClean="0">
                      <a:solidFill>
                        <a:schemeClr val="tx1"/>
                      </a:solidFill>
                    </a:rPr>
                    <a:t>i</a:t>
                  </a:r>
                  <a:endParaRPr lang="en-US" baseline="-25000" dirty="0">
                    <a:solidFill>
                      <a:schemeClr val="tx1"/>
                    </a:solidFill>
                  </a:endParaRPr>
                </a:p>
              </p:txBody>
            </p:sp>
            <p:sp>
              <p:nvSpPr>
                <p:cNvPr id="35" name="Oval 34"/>
                <p:cNvSpPr/>
                <p:nvPr/>
              </p:nvSpPr>
              <p:spPr>
                <a:xfrm>
                  <a:off x="5422929" y="4205787"/>
                  <a:ext cx="571500" cy="5715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solidFill>
                        <a:schemeClr val="tx1"/>
                      </a:solidFill>
                    </a:rPr>
                    <a:t>y</a:t>
                  </a:r>
                  <a:r>
                    <a:rPr lang="en-US" baseline="-25000" dirty="0" err="1" smtClean="0">
                      <a:solidFill>
                        <a:schemeClr val="tx1"/>
                      </a:solidFill>
                    </a:rPr>
                    <a:t>k</a:t>
                  </a:r>
                  <a:endParaRPr lang="en-US" baseline="-25000" dirty="0">
                    <a:solidFill>
                      <a:schemeClr val="tx1"/>
                    </a:solidFill>
                  </a:endParaRPr>
                </a:p>
              </p:txBody>
            </p:sp>
            <p:sp>
              <p:nvSpPr>
                <p:cNvPr id="36" name="Oval 35"/>
                <p:cNvSpPr/>
                <p:nvPr/>
              </p:nvSpPr>
              <p:spPr>
                <a:xfrm>
                  <a:off x="6247396" y="2862713"/>
                  <a:ext cx="571500" cy="571500"/>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solidFill>
                        <a:schemeClr val="tx1"/>
                      </a:solidFill>
                    </a:rPr>
                    <a:t>y</a:t>
                  </a:r>
                  <a:r>
                    <a:rPr lang="en-US" baseline="-25000" dirty="0" err="1" smtClean="0">
                      <a:solidFill>
                        <a:schemeClr val="tx1"/>
                      </a:solidFill>
                    </a:rPr>
                    <a:t>j</a:t>
                  </a:r>
                  <a:endParaRPr lang="en-US" baseline="-25000" dirty="0">
                    <a:solidFill>
                      <a:schemeClr val="tx1"/>
                    </a:solidFill>
                  </a:endParaRPr>
                </a:p>
              </p:txBody>
            </p:sp>
            <p:cxnSp>
              <p:nvCxnSpPr>
                <p:cNvPr id="37" name="Straight Arrow Connector 36"/>
                <p:cNvCxnSpPr>
                  <a:stCxn id="25" idx="0"/>
                  <a:endCxn id="31" idx="4"/>
                </p:cNvCxnSpPr>
                <p:nvPr/>
              </p:nvCxnSpPr>
              <p:spPr>
                <a:xfrm flipH="1" flipV="1">
                  <a:off x="4328606" y="4413217"/>
                  <a:ext cx="21173" cy="440495"/>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p:nvPr/>
              </p:nvCxnSpPr>
              <p:spPr>
                <a:xfrm flipH="1" flipV="1">
                  <a:off x="5708672" y="4777287"/>
                  <a:ext cx="21173" cy="469895"/>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cxnSp>
              <p:nvCxnSpPr>
                <p:cNvPr id="39" name="Straight Arrow Connector 38"/>
                <p:cNvCxnSpPr/>
                <p:nvPr/>
              </p:nvCxnSpPr>
              <p:spPr>
                <a:xfrm flipV="1">
                  <a:off x="6569144" y="3434213"/>
                  <a:ext cx="1" cy="458310"/>
                </a:xfrm>
                <a:prstGeom prst="straightConnector1">
                  <a:avLst/>
                </a:prstGeom>
                <a:ln>
                  <a:tailEnd type="none"/>
                </a:ln>
              </p:spPr>
              <p:style>
                <a:lnRef idx="2">
                  <a:schemeClr val="accent1"/>
                </a:lnRef>
                <a:fillRef idx="0">
                  <a:schemeClr val="accent1"/>
                </a:fillRef>
                <a:effectRef idx="1">
                  <a:schemeClr val="accent1"/>
                </a:effectRef>
                <a:fontRef idx="minor">
                  <a:schemeClr val="tx1"/>
                </a:fontRef>
              </p:style>
            </p:cxnSp>
          </p:grpSp>
          <p:cxnSp>
            <p:nvCxnSpPr>
              <p:cNvPr id="41" name="Straight Connector 40"/>
              <p:cNvCxnSpPr>
                <a:stCxn id="31" idx="6"/>
                <a:endCxn id="35" idx="0"/>
              </p:cNvCxnSpPr>
              <p:nvPr/>
            </p:nvCxnSpPr>
            <p:spPr>
              <a:xfrm>
                <a:off x="2041658" y="5199601"/>
                <a:ext cx="1094323" cy="78320"/>
              </a:xfrm>
              <a:prstGeom prst="line">
                <a:avLst/>
              </a:prstGeom>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flipV="1">
                <a:off x="2041658" y="4340147"/>
                <a:ext cx="1633040" cy="800038"/>
              </a:xfrm>
              <a:prstGeom prst="line">
                <a:avLst/>
              </a:prstGeom>
            </p:spPr>
            <p:style>
              <a:lnRef idx="2">
                <a:schemeClr val="accent1"/>
              </a:lnRef>
              <a:fillRef idx="0">
                <a:schemeClr val="accent1"/>
              </a:fillRef>
              <a:effectRef idx="1">
                <a:schemeClr val="accent1"/>
              </a:effectRef>
              <a:fontRef idx="minor">
                <a:schemeClr val="tx1"/>
              </a:fontRef>
            </p:style>
          </p:cxnSp>
          <p:cxnSp>
            <p:nvCxnSpPr>
              <p:cNvPr id="43" name="Straight Connector 42"/>
              <p:cNvCxnSpPr>
                <a:endCxn id="35" idx="0"/>
              </p:cNvCxnSpPr>
              <p:nvPr/>
            </p:nvCxnSpPr>
            <p:spPr>
              <a:xfrm flipH="1">
                <a:off x="3135981" y="4351907"/>
                <a:ext cx="538717" cy="926014"/>
              </a:xfrm>
              <a:prstGeom prst="line">
                <a:avLst/>
              </a:prstGeom>
            </p:spPr>
            <p:style>
              <a:lnRef idx="2">
                <a:schemeClr val="accent1"/>
              </a:lnRef>
              <a:fillRef idx="0">
                <a:schemeClr val="accent1"/>
              </a:fillRef>
              <a:effectRef idx="1">
                <a:schemeClr val="accent1"/>
              </a:effectRef>
              <a:fontRef idx="minor">
                <a:schemeClr val="tx1"/>
              </a:fontRef>
            </p:style>
          </p:cxnSp>
        </p:grpSp>
        <p:pic>
          <p:nvPicPr>
            <p:cNvPr id="3" name="Picture 2"/>
            <p:cNvPicPr>
              <a:picLocks noChangeAspect="1"/>
            </p:cNvPicPr>
            <p:nvPr/>
          </p:nvPicPr>
          <p:blipFill>
            <a:blip r:embed="rId3"/>
            <a:stretch>
              <a:fillRect/>
            </a:stretch>
          </p:blipFill>
          <p:spPr>
            <a:xfrm>
              <a:off x="2213290" y="2658081"/>
              <a:ext cx="1463818" cy="455410"/>
            </a:xfrm>
            <a:prstGeom prst="rect">
              <a:avLst/>
            </a:prstGeom>
          </p:spPr>
        </p:pic>
        <p:pic>
          <p:nvPicPr>
            <p:cNvPr id="11" name="Picture 10"/>
            <p:cNvPicPr>
              <a:picLocks noChangeAspect="1"/>
            </p:cNvPicPr>
            <p:nvPr/>
          </p:nvPicPr>
          <p:blipFill>
            <a:blip r:embed="rId4"/>
            <a:stretch>
              <a:fillRect/>
            </a:stretch>
          </p:blipFill>
          <p:spPr>
            <a:xfrm>
              <a:off x="3671882" y="1398284"/>
              <a:ext cx="1824138" cy="500744"/>
            </a:xfrm>
            <a:prstGeom prst="rect">
              <a:avLst/>
            </a:prstGeom>
          </p:spPr>
        </p:pic>
      </p:grpSp>
      <p:sp>
        <p:nvSpPr>
          <p:cNvPr id="45" name="TextBox 44"/>
          <p:cNvSpPr txBox="1"/>
          <p:nvPr/>
        </p:nvSpPr>
        <p:spPr>
          <a:xfrm>
            <a:off x="155583" y="1147735"/>
            <a:ext cx="8500073" cy="461665"/>
          </a:xfrm>
          <a:prstGeom prst="rect">
            <a:avLst/>
          </a:prstGeom>
          <a:noFill/>
        </p:spPr>
        <p:txBody>
          <a:bodyPr wrap="square" rtlCol="0">
            <a:spAutoFit/>
          </a:bodyPr>
          <a:lstStyle/>
          <a:p>
            <a:pPr marL="342900" indent="-342900">
              <a:buFont typeface="Arial"/>
              <a:buChar char="•"/>
            </a:pPr>
            <a:r>
              <a:rPr lang="en-US" sz="2400" dirty="0" smtClean="0"/>
              <a:t>Learn a joint model with global normalization </a:t>
            </a:r>
            <a:endParaRPr lang="en-US" sz="2400" dirty="0"/>
          </a:p>
        </p:txBody>
      </p:sp>
      <p:sp>
        <p:nvSpPr>
          <p:cNvPr id="47" name="TextBox 46"/>
          <p:cNvSpPr txBox="1"/>
          <p:nvPr/>
        </p:nvSpPr>
        <p:spPr>
          <a:xfrm>
            <a:off x="259907" y="4440128"/>
            <a:ext cx="3123755" cy="461665"/>
          </a:xfrm>
          <a:prstGeom prst="rect">
            <a:avLst/>
          </a:prstGeom>
          <a:noFill/>
        </p:spPr>
        <p:txBody>
          <a:bodyPr wrap="square" rtlCol="0">
            <a:spAutoFit/>
          </a:bodyPr>
          <a:lstStyle/>
          <a:p>
            <a:pPr marL="342900" indent="-342900">
              <a:buFont typeface="Arial"/>
              <a:buChar char="•"/>
            </a:pPr>
            <a:r>
              <a:rPr lang="en-US" sz="2400" dirty="0" smtClean="0"/>
              <a:t>Node potential:</a:t>
            </a:r>
          </a:p>
        </p:txBody>
      </p:sp>
      <p:sp>
        <p:nvSpPr>
          <p:cNvPr id="48" name="TextBox 47"/>
          <p:cNvSpPr txBox="1"/>
          <p:nvPr/>
        </p:nvSpPr>
        <p:spPr>
          <a:xfrm>
            <a:off x="272749" y="5031899"/>
            <a:ext cx="3050438" cy="461665"/>
          </a:xfrm>
          <a:prstGeom prst="rect">
            <a:avLst/>
          </a:prstGeom>
          <a:noFill/>
        </p:spPr>
        <p:txBody>
          <a:bodyPr wrap="square" rtlCol="0">
            <a:spAutoFit/>
          </a:bodyPr>
          <a:lstStyle/>
          <a:p>
            <a:pPr marL="342900" indent="-342900">
              <a:buFont typeface="Arial"/>
              <a:buChar char="•"/>
            </a:pPr>
            <a:r>
              <a:rPr lang="en-US" sz="2400" dirty="0" smtClean="0"/>
              <a:t>Edge potential:</a:t>
            </a:r>
          </a:p>
        </p:txBody>
      </p:sp>
      <p:sp>
        <p:nvSpPr>
          <p:cNvPr id="49" name="TextBox 48"/>
          <p:cNvSpPr txBox="1"/>
          <p:nvPr/>
        </p:nvSpPr>
        <p:spPr>
          <a:xfrm>
            <a:off x="309034" y="5663451"/>
            <a:ext cx="1979183" cy="461665"/>
          </a:xfrm>
          <a:prstGeom prst="rect">
            <a:avLst/>
          </a:prstGeom>
          <a:noFill/>
        </p:spPr>
        <p:txBody>
          <a:bodyPr wrap="square" rtlCol="0">
            <a:spAutoFit/>
          </a:bodyPr>
          <a:lstStyle/>
          <a:p>
            <a:pPr marL="342900" indent="-342900">
              <a:buFont typeface="Arial"/>
              <a:buChar char="•"/>
            </a:pPr>
            <a:r>
              <a:rPr lang="en-US" sz="2400" dirty="0" smtClean="0"/>
              <a:t>The model:</a:t>
            </a:r>
          </a:p>
        </p:txBody>
      </p:sp>
      <p:pic>
        <p:nvPicPr>
          <p:cNvPr id="15" name="Picture 14"/>
          <p:cNvPicPr>
            <a:picLocks noChangeAspect="1"/>
          </p:cNvPicPr>
          <p:nvPr/>
        </p:nvPicPr>
        <p:blipFill>
          <a:blip r:embed="rId5"/>
          <a:stretch>
            <a:fillRect/>
          </a:stretch>
        </p:blipFill>
        <p:spPr>
          <a:xfrm>
            <a:off x="2809873" y="4361946"/>
            <a:ext cx="4044232" cy="597383"/>
          </a:xfrm>
          <a:prstGeom prst="rect">
            <a:avLst/>
          </a:prstGeom>
        </p:spPr>
      </p:pic>
      <p:pic>
        <p:nvPicPr>
          <p:cNvPr id="16" name="Picture 15"/>
          <p:cNvPicPr>
            <a:picLocks noChangeAspect="1"/>
          </p:cNvPicPr>
          <p:nvPr/>
        </p:nvPicPr>
        <p:blipFill>
          <a:blip r:embed="rId6"/>
          <a:stretch>
            <a:fillRect/>
          </a:stretch>
        </p:blipFill>
        <p:spPr>
          <a:xfrm>
            <a:off x="2833917" y="5068184"/>
            <a:ext cx="4060369" cy="531603"/>
          </a:xfrm>
          <a:prstGeom prst="rect">
            <a:avLst/>
          </a:prstGeom>
        </p:spPr>
      </p:pic>
      <p:pic>
        <p:nvPicPr>
          <p:cNvPr id="22" name="Picture 21"/>
          <p:cNvPicPr>
            <a:picLocks noChangeAspect="1"/>
          </p:cNvPicPr>
          <p:nvPr/>
        </p:nvPicPr>
        <p:blipFill>
          <a:blip r:embed="rId7"/>
          <a:stretch>
            <a:fillRect/>
          </a:stretch>
        </p:blipFill>
        <p:spPr>
          <a:xfrm>
            <a:off x="2792707" y="5663449"/>
            <a:ext cx="4061398" cy="632313"/>
          </a:xfrm>
          <a:prstGeom prst="rect">
            <a:avLst/>
          </a:prstGeom>
        </p:spPr>
      </p:pic>
      <p:pic>
        <p:nvPicPr>
          <p:cNvPr id="23" name="Picture 22"/>
          <p:cNvPicPr>
            <a:picLocks noChangeAspect="1"/>
          </p:cNvPicPr>
          <p:nvPr/>
        </p:nvPicPr>
        <p:blipFill>
          <a:blip r:embed="rId8"/>
          <a:stretch>
            <a:fillRect/>
          </a:stretch>
        </p:blipFill>
        <p:spPr>
          <a:xfrm>
            <a:off x="6733615" y="5689936"/>
            <a:ext cx="1767279" cy="581636"/>
          </a:xfrm>
          <a:prstGeom prst="rect">
            <a:avLst/>
          </a:prstGeom>
        </p:spPr>
      </p:pic>
      <p:sp>
        <p:nvSpPr>
          <p:cNvPr id="50" name="TextBox 49"/>
          <p:cNvSpPr txBox="1"/>
          <p:nvPr/>
        </p:nvSpPr>
        <p:spPr>
          <a:xfrm>
            <a:off x="5850641" y="2154905"/>
            <a:ext cx="2319518" cy="461665"/>
          </a:xfrm>
          <a:prstGeom prst="rect">
            <a:avLst/>
          </a:prstGeom>
          <a:noFill/>
        </p:spPr>
        <p:txBody>
          <a:bodyPr wrap="square" rtlCol="0">
            <a:spAutoFit/>
          </a:bodyPr>
          <a:lstStyle/>
          <a:p>
            <a:r>
              <a:rPr lang="en-US" sz="2400" dirty="0" smtClean="0"/>
              <a:t>Pairwise CRF</a:t>
            </a:r>
            <a:endParaRPr lang="en-US" sz="2400" dirty="0"/>
          </a:p>
        </p:txBody>
      </p:sp>
    </p:spTree>
    <p:extLst>
      <p:ext uri="{BB962C8B-B14F-4D97-AF65-F5344CB8AC3E}">
        <p14:creationId xmlns:p14="http://schemas.microsoft.com/office/powerpoint/2010/main" val="253953357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12757" y="232440"/>
            <a:ext cx="7916326" cy="797287"/>
          </a:xfrm>
        </p:spPr>
        <p:txBody>
          <a:bodyPr>
            <a:normAutofit/>
          </a:bodyPr>
          <a:lstStyle/>
          <a:p>
            <a:r>
              <a:rPr lang="en-US" dirty="0" smtClean="0"/>
              <a:t> CRF Graph Structures</a:t>
            </a:r>
            <a:endParaRPr lang="en-US" dirty="0"/>
          </a:p>
        </p:txBody>
      </p:sp>
      <p:sp>
        <p:nvSpPr>
          <p:cNvPr id="17" name="Date Placeholder 16"/>
          <p:cNvSpPr>
            <a:spLocks noGrp="1"/>
          </p:cNvSpPr>
          <p:nvPr>
            <p:ph type="dt" sz="half" idx="13"/>
          </p:nvPr>
        </p:nvSpPr>
        <p:spPr/>
        <p:txBody>
          <a:bodyPr/>
          <a:lstStyle/>
          <a:p>
            <a:fld id="{A83D0454-FF82-0340-8CDD-ECB878DDF36E}" type="datetime1">
              <a:rPr lang="en-CA" smtClean="0"/>
              <a:t>16-08-08</a:t>
            </a:fld>
            <a:endParaRPr lang="en-US"/>
          </a:p>
        </p:txBody>
      </p:sp>
      <p:sp>
        <p:nvSpPr>
          <p:cNvPr id="19" name="Footer Placeholder 18"/>
          <p:cNvSpPr>
            <a:spLocks noGrp="1"/>
          </p:cNvSpPr>
          <p:nvPr>
            <p:ph type="ftr" sz="quarter" idx="14"/>
          </p:nvPr>
        </p:nvSpPr>
        <p:spPr/>
        <p:txBody>
          <a:bodyPr/>
          <a:lstStyle/>
          <a:p>
            <a:r>
              <a:rPr lang="en-US" smtClean="0"/>
              <a:t>ACL-2016</a:t>
            </a:r>
            <a:endParaRPr lang="en-US"/>
          </a:p>
        </p:txBody>
      </p:sp>
      <p:sp>
        <p:nvSpPr>
          <p:cNvPr id="20" name="Slide Number Placeholder 19"/>
          <p:cNvSpPr>
            <a:spLocks noGrp="1"/>
          </p:cNvSpPr>
          <p:nvPr>
            <p:ph type="sldNum" sz="quarter" idx="15"/>
          </p:nvPr>
        </p:nvSpPr>
        <p:spPr/>
        <p:txBody>
          <a:bodyPr/>
          <a:lstStyle/>
          <a:p>
            <a:fld id="{632BBD8B-2315-4A46-BEF8-6475F9DCBCE4}" type="slidenum">
              <a:rPr lang="en-US" smtClean="0"/>
              <a:t>9</a:t>
            </a:fld>
            <a:endParaRPr lang="en-US"/>
          </a:p>
        </p:txBody>
      </p:sp>
      <p:pic>
        <p:nvPicPr>
          <p:cNvPr id="3" name="Picture 2"/>
          <p:cNvPicPr>
            <a:picLocks noChangeAspect="1"/>
          </p:cNvPicPr>
          <p:nvPr/>
        </p:nvPicPr>
        <p:blipFill>
          <a:blip r:embed="rId3"/>
          <a:stretch>
            <a:fillRect/>
          </a:stretch>
        </p:blipFill>
        <p:spPr>
          <a:xfrm>
            <a:off x="922859" y="1720855"/>
            <a:ext cx="6721331" cy="2230120"/>
          </a:xfrm>
          <a:prstGeom prst="rect">
            <a:avLst/>
          </a:prstGeom>
        </p:spPr>
      </p:pic>
      <p:sp>
        <p:nvSpPr>
          <p:cNvPr id="45" name="TextBox 44"/>
          <p:cNvSpPr txBox="1"/>
          <p:nvPr/>
        </p:nvSpPr>
        <p:spPr>
          <a:xfrm>
            <a:off x="553558" y="1088475"/>
            <a:ext cx="6590202" cy="461665"/>
          </a:xfrm>
          <a:prstGeom prst="rect">
            <a:avLst/>
          </a:prstGeom>
          <a:noFill/>
        </p:spPr>
        <p:txBody>
          <a:bodyPr wrap="square" rtlCol="0">
            <a:spAutoFit/>
          </a:bodyPr>
          <a:lstStyle/>
          <a:p>
            <a:pPr marL="342900" indent="-342900">
              <a:buFont typeface="Arial"/>
              <a:buChar char="•"/>
            </a:pPr>
            <a:r>
              <a:rPr lang="en-US" sz="2400" b="1" dirty="0" smtClean="0"/>
              <a:t>Intra-</a:t>
            </a:r>
            <a:r>
              <a:rPr lang="en-US" sz="2400" dirty="0" smtClean="0"/>
              <a:t> and </a:t>
            </a:r>
            <a:r>
              <a:rPr lang="en-US" sz="2400" b="1" dirty="0" smtClean="0"/>
              <a:t>across-</a:t>
            </a:r>
            <a:r>
              <a:rPr lang="en-US" sz="2400" dirty="0" smtClean="0"/>
              <a:t>comment connections</a:t>
            </a:r>
          </a:p>
        </p:txBody>
      </p:sp>
      <p:pic>
        <p:nvPicPr>
          <p:cNvPr id="4" name="Picture 3"/>
          <p:cNvPicPr>
            <a:picLocks noChangeAspect="1"/>
          </p:cNvPicPr>
          <p:nvPr/>
        </p:nvPicPr>
        <p:blipFill>
          <a:blip r:embed="rId4"/>
          <a:stretch>
            <a:fillRect/>
          </a:stretch>
        </p:blipFill>
        <p:spPr>
          <a:xfrm>
            <a:off x="1345392" y="4037994"/>
            <a:ext cx="2490816" cy="2120428"/>
          </a:xfrm>
          <a:prstGeom prst="rect">
            <a:avLst/>
          </a:prstGeom>
        </p:spPr>
      </p:pic>
      <p:pic>
        <p:nvPicPr>
          <p:cNvPr id="5" name="Picture 4"/>
          <p:cNvPicPr>
            <a:picLocks noChangeAspect="1"/>
          </p:cNvPicPr>
          <p:nvPr/>
        </p:nvPicPr>
        <p:blipFill>
          <a:blip r:embed="rId5"/>
          <a:stretch>
            <a:fillRect/>
          </a:stretch>
        </p:blipFill>
        <p:spPr>
          <a:xfrm>
            <a:off x="4572001" y="4061099"/>
            <a:ext cx="2487093" cy="2198635"/>
          </a:xfrm>
          <a:prstGeom prst="rect">
            <a:avLst/>
          </a:prstGeom>
        </p:spPr>
      </p:pic>
    </p:spTree>
    <p:extLst>
      <p:ext uri="{BB962C8B-B14F-4D97-AF65-F5344CB8AC3E}">
        <p14:creationId xmlns:p14="http://schemas.microsoft.com/office/powerpoint/2010/main" val="11135594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28171</TotalTime>
  <Words>2342</Words>
  <Application>Microsoft Macintosh PowerPoint</Application>
  <PresentationFormat>On-screen Show (4:3)</PresentationFormat>
  <Paragraphs>380</Paragraphs>
  <Slides>28</Slides>
  <Notes>27</Notes>
  <HiddenSlides>3</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QF</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Summer 2015</dc:title>
  <dc:creator>Shafiq Joty</dc:creator>
  <cp:lastModifiedBy>Shafiq Joty</cp:lastModifiedBy>
  <cp:revision>1238</cp:revision>
  <dcterms:created xsi:type="dcterms:W3CDTF">2015-06-18T11:54:13Z</dcterms:created>
  <dcterms:modified xsi:type="dcterms:W3CDTF">2016-08-09T12:46:18Z</dcterms:modified>
</cp:coreProperties>
</file>

<file path=docProps/thumbnail.jpeg>
</file>